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32"/>
  </p:notesMasterIdLst>
  <p:sldIdLst>
    <p:sldId id="388" r:id="rId3"/>
    <p:sldId id="420" r:id="rId4"/>
    <p:sldId id="421" r:id="rId5"/>
    <p:sldId id="416" r:id="rId6"/>
    <p:sldId id="408" r:id="rId7"/>
    <p:sldId id="400" r:id="rId8"/>
    <p:sldId id="403" r:id="rId9"/>
    <p:sldId id="389" r:id="rId10"/>
    <p:sldId id="390" r:id="rId11"/>
    <p:sldId id="392" r:id="rId12"/>
    <p:sldId id="391" r:id="rId13"/>
    <p:sldId id="395" r:id="rId14"/>
    <p:sldId id="404" r:id="rId15"/>
    <p:sldId id="399" r:id="rId16"/>
    <p:sldId id="410" r:id="rId17"/>
    <p:sldId id="406" r:id="rId18"/>
    <p:sldId id="405" r:id="rId19"/>
    <p:sldId id="407" r:id="rId20"/>
    <p:sldId id="409" r:id="rId21"/>
    <p:sldId id="411" r:id="rId22"/>
    <p:sldId id="397" r:id="rId23"/>
    <p:sldId id="415" r:id="rId24"/>
    <p:sldId id="376" r:id="rId25"/>
    <p:sldId id="417" r:id="rId26"/>
    <p:sldId id="374" r:id="rId27"/>
    <p:sldId id="398" r:id="rId28"/>
    <p:sldId id="414" r:id="rId29"/>
    <p:sldId id="337" r:id="rId30"/>
    <p:sldId id="419"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4D1E"/>
    <a:srgbClr val="4F4F4F"/>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22" autoAdjust="0"/>
    <p:restoredTop sz="82616" autoAdjust="0"/>
  </p:normalViewPr>
  <p:slideViewPr>
    <p:cSldViewPr>
      <p:cViewPr varScale="1">
        <p:scale>
          <a:sx n="68" d="100"/>
          <a:sy n="68" d="100"/>
        </p:scale>
        <p:origin x="1819" y="67"/>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F6EEF0-EE54-4FF6-9635-8A075B360648}" type="datetimeFigureOut">
              <a:rPr lang="en-US" smtClean="0"/>
              <a:pPr/>
              <a:t>4/20/2017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8F3703-C873-4595-A287-8083D8317F1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learned from Paul</a:t>
            </a:r>
            <a:r>
              <a:rPr lang="en-US" baseline="0" dirty="0"/>
              <a:t> Ward, Yakama Nation Fisheries </a:t>
            </a:r>
            <a:r>
              <a:rPr lang="en-US" baseline="0" dirty="0" err="1"/>
              <a:t>Prg</a:t>
            </a:r>
            <a:r>
              <a:rPr lang="en-US" baseline="0" dirty="0"/>
              <a:t> </a:t>
            </a:r>
            <a:r>
              <a:rPr lang="en-US" baseline="0" dirty="0" err="1"/>
              <a:t>Mgr</a:t>
            </a:r>
            <a:r>
              <a:rPr lang="en-US" baseline="0" dirty="0"/>
              <a:t> Sahaptin word, accent first syllable pronounced Tupperware. In honor of the first people within the “</a:t>
            </a:r>
            <a:r>
              <a:rPr lang="en-US" baseline="0" dirty="0" err="1"/>
              <a:t>Tup-ush</a:t>
            </a:r>
            <a:r>
              <a:rPr lang="en-US" baseline="0" dirty="0"/>
              <a:t>” landscape. </a:t>
            </a:r>
          </a:p>
        </p:txBody>
      </p:sp>
      <p:sp>
        <p:nvSpPr>
          <p:cNvPr id="4" name="Slide Number Placeholder 3"/>
          <p:cNvSpPr>
            <a:spLocks noGrp="1"/>
          </p:cNvSpPr>
          <p:nvPr>
            <p:ph type="sldNum" sz="quarter" idx="10"/>
          </p:nvPr>
        </p:nvSpPr>
        <p:spPr/>
        <p:txBody>
          <a:bodyPr/>
          <a:lstStyle/>
          <a:p>
            <a:fld id="{BC8F3703-C873-4595-A287-8083D8317F1F}" type="slidenum">
              <a:rPr lang="en-US" smtClean="0"/>
              <a:pPr/>
              <a:t>1</a:t>
            </a:fld>
            <a:endParaRPr lang="en-US"/>
          </a:p>
        </p:txBody>
      </p:sp>
    </p:spTree>
    <p:extLst>
      <p:ext uri="{BB962C8B-B14F-4D97-AF65-F5344CB8AC3E}">
        <p14:creationId xmlns:p14="http://schemas.microsoft.com/office/powerpoint/2010/main" val="4104195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Including commercial</a:t>
            </a:r>
            <a:r>
              <a:rPr lang="en-US" baseline="0" dirty="0"/>
              <a:t> thinning overstocked stands, often followed with prescribed fire</a:t>
            </a:r>
            <a:endParaRPr lang="en-US" dirty="0"/>
          </a:p>
        </p:txBody>
      </p:sp>
      <p:sp>
        <p:nvSpPr>
          <p:cNvPr id="4" name="Slide Number Placeholder 3"/>
          <p:cNvSpPr>
            <a:spLocks noGrp="1"/>
          </p:cNvSpPr>
          <p:nvPr>
            <p:ph type="sldNum" sz="quarter" idx="10"/>
          </p:nvPr>
        </p:nvSpPr>
        <p:spPr/>
        <p:txBody>
          <a:bodyPr/>
          <a:lstStyle/>
          <a:p>
            <a:fld id="{BC8F3703-C873-4595-A287-8083D8317F1F}" type="slidenum">
              <a:rPr lang="en-US" smtClean="0"/>
              <a:pPr/>
              <a:t>14</a:t>
            </a:fld>
            <a:endParaRPr lang="en-US"/>
          </a:p>
        </p:txBody>
      </p:sp>
    </p:spTree>
    <p:extLst>
      <p:ext uri="{BB962C8B-B14F-4D97-AF65-F5344CB8AC3E}">
        <p14:creationId xmlns:p14="http://schemas.microsoft.com/office/powerpoint/2010/main" val="505791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and after thinning</a:t>
            </a:r>
          </a:p>
        </p:txBody>
      </p:sp>
      <p:sp>
        <p:nvSpPr>
          <p:cNvPr id="4" name="Slide Number Placeholder 3"/>
          <p:cNvSpPr>
            <a:spLocks noGrp="1"/>
          </p:cNvSpPr>
          <p:nvPr>
            <p:ph type="sldNum" sz="quarter" idx="10"/>
          </p:nvPr>
        </p:nvSpPr>
        <p:spPr/>
        <p:txBody>
          <a:bodyPr/>
          <a:lstStyle/>
          <a:p>
            <a:fld id="{BC8F3703-C873-4595-A287-8083D8317F1F}" type="slidenum">
              <a:rPr lang="en-US" smtClean="0"/>
              <a:pPr/>
              <a:t>15</a:t>
            </a:fld>
            <a:endParaRPr lang="en-US"/>
          </a:p>
        </p:txBody>
      </p:sp>
    </p:spTree>
    <p:extLst>
      <p:ext uri="{BB962C8B-B14F-4D97-AF65-F5344CB8AC3E}">
        <p14:creationId xmlns:p14="http://schemas.microsoft.com/office/powerpoint/2010/main" val="2293237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often followed with prescribed fire </a:t>
            </a:r>
            <a:r>
              <a:rPr lang="en-US" dirty="0"/>
              <a:t>PRESRCIBED BURN</a:t>
            </a:r>
          </a:p>
        </p:txBody>
      </p:sp>
      <p:sp>
        <p:nvSpPr>
          <p:cNvPr id="4" name="Slide Number Placeholder 3"/>
          <p:cNvSpPr>
            <a:spLocks noGrp="1"/>
          </p:cNvSpPr>
          <p:nvPr>
            <p:ph type="sldNum" sz="quarter" idx="10"/>
          </p:nvPr>
        </p:nvSpPr>
        <p:spPr/>
        <p:txBody>
          <a:bodyPr/>
          <a:lstStyle/>
          <a:p>
            <a:fld id="{BC8F3703-C873-4595-A287-8083D8317F1F}" type="slidenum">
              <a:rPr lang="en-US" smtClean="0"/>
              <a:pPr/>
              <a:t>16</a:t>
            </a:fld>
            <a:endParaRPr lang="en-US"/>
          </a:p>
        </p:txBody>
      </p:sp>
    </p:spTree>
    <p:extLst>
      <p:ext uri="{BB962C8B-B14F-4D97-AF65-F5344CB8AC3E}">
        <p14:creationId xmlns:p14="http://schemas.microsoft.com/office/powerpoint/2010/main" val="202272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en-US" baseline="0" dirty="0"/>
              <a:t> move closer to within the range of natural variability before the era of fire suppression and when there was more active management of the forest by native tribes</a:t>
            </a:r>
            <a:endParaRPr lang="en-US" dirty="0"/>
          </a:p>
        </p:txBody>
      </p:sp>
      <p:sp>
        <p:nvSpPr>
          <p:cNvPr id="4" name="Slide Number Placeholder 3"/>
          <p:cNvSpPr>
            <a:spLocks noGrp="1"/>
          </p:cNvSpPr>
          <p:nvPr>
            <p:ph type="sldNum" sz="quarter" idx="10"/>
          </p:nvPr>
        </p:nvSpPr>
        <p:spPr/>
        <p:txBody>
          <a:bodyPr/>
          <a:lstStyle/>
          <a:p>
            <a:fld id="{BC8F3703-C873-4595-A287-8083D8317F1F}" type="slidenum">
              <a:rPr lang="en-US" smtClean="0"/>
              <a:pPr/>
              <a:t>17</a:t>
            </a:fld>
            <a:endParaRPr lang="en-US"/>
          </a:p>
        </p:txBody>
      </p:sp>
    </p:spTree>
    <p:extLst>
      <p:ext uri="{BB962C8B-B14F-4D97-AF65-F5344CB8AC3E}">
        <p14:creationId xmlns:p14="http://schemas.microsoft.com/office/powerpoint/2010/main" val="586572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trees</a:t>
            </a:r>
            <a:r>
              <a:rPr lang="en-US" baseline="0" dirty="0"/>
              <a:t> harvested during commercial thins can be used for riparian treatments, within the Tapash landscape most of this work has been done by Yakima fisheries on their ceded lands owned by WA </a:t>
            </a:r>
            <a:r>
              <a:rPr lang="en-US" baseline="0" dirty="0" err="1"/>
              <a:t>Dept</a:t>
            </a:r>
            <a:r>
              <a:rPr lang="en-US" baseline="0" dirty="0"/>
              <a:t> of Fish and Wildlife </a:t>
            </a:r>
            <a:endParaRPr lang="en-US" dirty="0"/>
          </a:p>
        </p:txBody>
      </p:sp>
      <p:sp>
        <p:nvSpPr>
          <p:cNvPr id="4" name="Slide Number Placeholder 3"/>
          <p:cNvSpPr>
            <a:spLocks noGrp="1"/>
          </p:cNvSpPr>
          <p:nvPr>
            <p:ph type="sldNum" sz="quarter" idx="10"/>
          </p:nvPr>
        </p:nvSpPr>
        <p:spPr/>
        <p:txBody>
          <a:bodyPr/>
          <a:lstStyle/>
          <a:p>
            <a:fld id="{BC8F3703-C873-4595-A287-8083D8317F1F}" type="slidenum">
              <a:rPr lang="en-US" smtClean="0"/>
              <a:pPr/>
              <a:t>18</a:t>
            </a:fld>
            <a:endParaRPr lang="en-US"/>
          </a:p>
        </p:txBody>
      </p:sp>
    </p:spTree>
    <p:extLst>
      <p:ext uri="{BB962C8B-B14F-4D97-AF65-F5344CB8AC3E}">
        <p14:creationId xmlns:p14="http://schemas.microsoft.com/office/powerpoint/2010/main" val="211717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Tapash decides</a:t>
            </a:r>
            <a:r>
              <a:rPr lang="en-US" baseline="0" dirty="0"/>
              <a:t> on focal strategic priorities annually that include large landscape restoration priorities.    </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In 2007 Oak Creek was identified</a:t>
            </a:r>
            <a:r>
              <a:rPr lang="en-US" baseline="0" dirty="0"/>
              <a:t> as the f</a:t>
            </a:r>
            <a:r>
              <a:rPr lang="en-US" dirty="0"/>
              <a:t>irst identified Tapash restoration landscap</a:t>
            </a:r>
            <a:r>
              <a:rPr lang="en-US" baseline="0" dirty="0"/>
              <a:t>e, 35,000 acres of FS, DFW, DNR and TNC lands .  An Oak Creek Restoration Project update 2 pager providing background and restoration accomplishment updates for this fiscal year  is available for those attending this session in person, and I can provide to others calling in after today’s meeting.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From lessons learned from shared work in the Oak Creek Restoration Project, in 20</a:t>
            </a:r>
            <a:r>
              <a:rPr lang="en-US" dirty="0"/>
              <a:t>14 Tapash</a:t>
            </a:r>
            <a:r>
              <a:rPr lang="en-US" baseline="0" dirty="0"/>
              <a:t> moved forward in identifying additional  sub-landscapes to focus results in.  </a:t>
            </a:r>
            <a:endParaRPr lang="en-US" dirty="0"/>
          </a:p>
          <a:p>
            <a:endParaRPr lang="en-US" dirty="0"/>
          </a:p>
        </p:txBody>
      </p:sp>
      <p:sp>
        <p:nvSpPr>
          <p:cNvPr id="4" name="Slide Number Placeholder 3"/>
          <p:cNvSpPr>
            <a:spLocks noGrp="1"/>
          </p:cNvSpPr>
          <p:nvPr>
            <p:ph type="sldNum" sz="quarter" idx="10"/>
          </p:nvPr>
        </p:nvSpPr>
        <p:spPr/>
        <p:txBody>
          <a:bodyPr/>
          <a:lstStyle/>
          <a:p>
            <a:fld id="{61B60BE7-5548-4E91-A275-409678650AAA}" type="slidenum">
              <a:rPr lang="en-US" smtClean="0"/>
              <a:t>21</a:t>
            </a:fld>
            <a:endParaRPr lang="en-US"/>
          </a:p>
        </p:txBody>
      </p:sp>
    </p:spTree>
    <p:extLst>
      <p:ext uri="{BB962C8B-B14F-4D97-AF65-F5344CB8AC3E}">
        <p14:creationId xmlns:p14="http://schemas.microsoft.com/office/powerpoint/2010/main" val="1662817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u="none" strike="noStrike" kern="1200" baseline="0" dirty="0">
                <a:solidFill>
                  <a:schemeClr val="tx1"/>
                </a:solidFill>
                <a:latin typeface="+mn-lt"/>
                <a:ea typeface="+mn-ea"/>
                <a:cs typeface="+mn-cs"/>
              </a:rPr>
              <a:t>Tapash partners have accomplished the consolidation of over </a:t>
            </a:r>
            <a:r>
              <a:rPr lang="en-US" sz="1600" b="1" i="0" u="none" strike="noStrike" kern="1200" baseline="0" dirty="0">
                <a:solidFill>
                  <a:schemeClr val="tx1"/>
                </a:solidFill>
                <a:latin typeface="+mn-lt"/>
                <a:ea typeface="+mn-ea"/>
                <a:cs typeface="+mn-cs"/>
              </a:rPr>
              <a:t>246,179 acres </a:t>
            </a:r>
            <a:r>
              <a:rPr lang="en-US" sz="1600" b="0" i="0" u="none" strike="noStrike" kern="1200" baseline="0" dirty="0">
                <a:solidFill>
                  <a:schemeClr val="tx1"/>
                </a:solidFill>
                <a:latin typeface="+mn-lt"/>
                <a:ea typeface="+mn-ea"/>
                <a:cs typeface="+mn-cs"/>
              </a:rPr>
              <a:t>of land since formation of the Collaborative in 2007!</a:t>
            </a:r>
            <a:endParaRPr lang="en-US" sz="1600" dirty="0"/>
          </a:p>
        </p:txBody>
      </p:sp>
      <p:sp>
        <p:nvSpPr>
          <p:cNvPr id="4" name="Slide Number Placeholder 3"/>
          <p:cNvSpPr>
            <a:spLocks noGrp="1"/>
          </p:cNvSpPr>
          <p:nvPr>
            <p:ph type="sldNum" sz="quarter" idx="10"/>
          </p:nvPr>
        </p:nvSpPr>
        <p:spPr/>
        <p:txBody>
          <a:bodyPr/>
          <a:lstStyle/>
          <a:p>
            <a:fld id="{BC8F3703-C873-4595-A287-8083D8317F1F}" type="slidenum">
              <a:rPr lang="en-US" smtClean="0"/>
              <a:pPr/>
              <a:t>22</a:t>
            </a:fld>
            <a:endParaRPr lang="en-US"/>
          </a:p>
        </p:txBody>
      </p:sp>
    </p:spTree>
    <p:extLst>
      <p:ext uri="{BB962C8B-B14F-4D97-AF65-F5344CB8AC3E}">
        <p14:creationId xmlns:p14="http://schemas.microsoft.com/office/powerpoint/2010/main" val="2302995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Increased connectivity for wildlife migration</a:t>
            </a:r>
          </a:p>
          <a:p>
            <a:r>
              <a:rPr lang="en-US" sz="1400" dirty="0"/>
              <a:t>Better linkage of roads and recreational trails</a:t>
            </a:r>
          </a:p>
          <a:p>
            <a:r>
              <a:rPr lang="en-US" sz="1400" dirty="0"/>
              <a:t>Quicker response to wildfires and other cross-boundary emergencies</a:t>
            </a:r>
          </a:p>
          <a:p>
            <a:r>
              <a:rPr lang="en-US" sz="1400" dirty="0"/>
              <a:t>Improved enhancement of habitat for salmon and other migratory fish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More cost effective timber sales and invasive species prevention; </a:t>
            </a:r>
            <a:r>
              <a:rPr lang="en-US" sz="1400" dirty="0">
                <a:uFill>
                  <a:solidFill>
                    <a:schemeClr val="bg1"/>
                  </a:solidFill>
                </a:uFill>
              </a:rPr>
              <a:t>treat the forest with similar </a:t>
            </a:r>
            <a:r>
              <a:rPr lang="en-US" sz="1400" dirty="0" err="1">
                <a:uFill>
                  <a:solidFill>
                    <a:schemeClr val="bg1"/>
                  </a:solidFill>
                </a:uFill>
              </a:rPr>
              <a:t>silvicultural</a:t>
            </a:r>
            <a:r>
              <a:rPr lang="en-US" sz="1400" dirty="0">
                <a:uFill>
                  <a:solidFill>
                    <a:schemeClr val="bg1"/>
                  </a:solidFill>
                </a:uFill>
              </a:rPr>
              <a:t> practices</a:t>
            </a:r>
            <a:endParaRPr lang="en-US" sz="1400" dirty="0"/>
          </a:p>
          <a:p>
            <a:r>
              <a:rPr lang="en-US" sz="1400" dirty="0"/>
              <a:t>Consistent management of river corridors and cross-boundary wetlands</a:t>
            </a:r>
          </a:p>
          <a:p>
            <a:endParaRPr lang="en-US" dirty="0"/>
          </a:p>
        </p:txBody>
      </p:sp>
      <p:sp>
        <p:nvSpPr>
          <p:cNvPr id="4" name="Slide Number Placeholder 3"/>
          <p:cNvSpPr>
            <a:spLocks noGrp="1"/>
          </p:cNvSpPr>
          <p:nvPr>
            <p:ph type="sldNum" sz="quarter" idx="10"/>
          </p:nvPr>
        </p:nvSpPr>
        <p:spPr/>
        <p:txBody>
          <a:bodyPr/>
          <a:lstStyle/>
          <a:p>
            <a:fld id="{BC8F3703-C873-4595-A287-8083D8317F1F}" type="slidenum">
              <a:rPr lang="en-US" smtClean="0"/>
              <a:pPr/>
              <a:t>23</a:t>
            </a:fld>
            <a:endParaRPr lang="en-US"/>
          </a:p>
        </p:txBody>
      </p:sp>
    </p:spTree>
    <p:extLst>
      <p:ext uri="{BB962C8B-B14F-4D97-AF65-F5344CB8AC3E}">
        <p14:creationId xmlns:p14="http://schemas.microsoft.com/office/powerpoint/2010/main" val="3459549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8F3703-C873-4595-A287-8083D8317F1F}" type="slidenum">
              <a:rPr lang="en-US" smtClean="0"/>
              <a:pPr/>
              <a:t>24</a:t>
            </a:fld>
            <a:endParaRPr lang="en-US"/>
          </a:p>
        </p:txBody>
      </p:sp>
    </p:spTree>
    <p:extLst>
      <p:ext uri="{BB962C8B-B14F-4D97-AF65-F5344CB8AC3E}">
        <p14:creationId xmlns:p14="http://schemas.microsoft.com/office/powerpoint/2010/main" val="40892973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HELP EACH OTHER AND SHARE INFORMATION</a:t>
            </a:r>
            <a:r>
              <a:rPr lang="en-US" baseline="0" dirty="0"/>
              <a:t> </a:t>
            </a:r>
            <a:endParaRPr lang="en-US" dirty="0"/>
          </a:p>
        </p:txBody>
      </p:sp>
      <p:sp>
        <p:nvSpPr>
          <p:cNvPr id="4" name="Slide Number Placeholder 3"/>
          <p:cNvSpPr>
            <a:spLocks noGrp="1"/>
          </p:cNvSpPr>
          <p:nvPr>
            <p:ph type="sldNum" sz="quarter" idx="10"/>
          </p:nvPr>
        </p:nvSpPr>
        <p:spPr/>
        <p:txBody>
          <a:bodyPr/>
          <a:lstStyle/>
          <a:p>
            <a:fld id="{BC8F3703-C873-4595-A287-8083D8317F1F}" type="slidenum">
              <a:rPr lang="en-US" smtClean="0"/>
              <a:pPr/>
              <a:t>25</a:t>
            </a:fld>
            <a:endParaRPr lang="en-US"/>
          </a:p>
        </p:txBody>
      </p:sp>
    </p:spTree>
    <p:extLst>
      <p:ext uri="{BB962C8B-B14F-4D97-AF65-F5344CB8AC3E}">
        <p14:creationId xmlns:p14="http://schemas.microsoft.com/office/powerpoint/2010/main" val="3068396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the central</a:t>
            </a:r>
            <a:r>
              <a:rPr lang="en-US" sz="1200" baseline="0" dirty="0"/>
              <a:t> Cascades, due </a:t>
            </a:r>
            <a:r>
              <a:rPr lang="en-US" sz="1200" dirty="0"/>
              <a:t>to A COMPLEX VARIIETY</a:t>
            </a:r>
            <a:r>
              <a:rPr lang="en-US" sz="1200" baseline="0" dirty="0"/>
              <a:t> OF ISSUES THERE IS A BIG CONCERN FOR THE HEALTH OF OUR FORESTS. A BIG FACTOR IS </a:t>
            </a:r>
            <a:r>
              <a:rPr lang="en-US" sz="1200" dirty="0"/>
              <a:t>100</a:t>
            </a:r>
            <a:r>
              <a:rPr lang="en-US" sz="1200" baseline="0" dirty="0"/>
              <a:t> years of fire suppression, compounded by climate change, has caused the frequency and severity of insect and disease infestations….</a:t>
            </a:r>
            <a:endParaRPr lang="en-US" sz="1200" dirty="0"/>
          </a:p>
          <a:p>
            <a:endParaRPr lang="en-US" dirty="0"/>
          </a:p>
        </p:txBody>
      </p:sp>
      <p:sp>
        <p:nvSpPr>
          <p:cNvPr id="4" name="Slide Number Placeholder 3"/>
          <p:cNvSpPr>
            <a:spLocks noGrp="1"/>
          </p:cNvSpPr>
          <p:nvPr>
            <p:ph type="sldNum" sz="quarter" idx="10"/>
          </p:nvPr>
        </p:nvSpPr>
        <p:spPr/>
        <p:txBody>
          <a:bodyPr/>
          <a:lstStyle/>
          <a:p>
            <a:fld id="{BC8F3703-C873-4595-A287-8083D8317F1F}" type="slidenum">
              <a:rPr lang="en-US" smtClean="0"/>
              <a:pPr/>
              <a:t>5</a:t>
            </a:fld>
            <a:endParaRPr lang="en-US"/>
          </a:p>
        </p:txBody>
      </p:sp>
    </p:spTree>
    <p:extLst>
      <p:ext uri="{BB962C8B-B14F-4D97-AF65-F5344CB8AC3E}">
        <p14:creationId xmlns:p14="http://schemas.microsoft.com/office/powerpoint/2010/main" val="20322499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8F3703-C873-4595-A287-8083D8317F1F}" type="slidenum">
              <a:rPr lang="en-US" smtClean="0"/>
              <a:pPr/>
              <a:t>28</a:t>
            </a:fld>
            <a:endParaRPr lang="en-US"/>
          </a:p>
        </p:txBody>
      </p:sp>
    </p:spTree>
    <p:extLst>
      <p:ext uri="{BB962C8B-B14F-4D97-AF65-F5344CB8AC3E}">
        <p14:creationId xmlns:p14="http://schemas.microsoft.com/office/powerpoint/2010/main" val="2153221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C8F3703-C873-4595-A287-8083D8317F1F}" type="slidenum">
              <a:rPr lang="en-US" smtClean="0"/>
              <a:pPr/>
              <a:t>29</a:t>
            </a:fld>
            <a:endParaRPr lang="en-US"/>
          </a:p>
        </p:txBody>
      </p:sp>
    </p:spTree>
    <p:extLst>
      <p:ext uri="{BB962C8B-B14F-4D97-AF65-F5344CB8AC3E}">
        <p14:creationId xmlns:p14="http://schemas.microsoft.com/office/powerpoint/2010/main" val="873208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aseline="0" dirty="0"/>
              <a:t>…. and the frequency and severity of catastrophic wildfires to reach unprecedented levels. </a:t>
            </a:r>
            <a:endParaRPr lang="en-US" sz="1600" dirty="0"/>
          </a:p>
        </p:txBody>
      </p:sp>
      <p:sp>
        <p:nvSpPr>
          <p:cNvPr id="4" name="Slide Number Placeholder 3"/>
          <p:cNvSpPr>
            <a:spLocks noGrp="1"/>
          </p:cNvSpPr>
          <p:nvPr>
            <p:ph type="sldNum" sz="quarter" idx="10"/>
          </p:nvPr>
        </p:nvSpPr>
        <p:spPr/>
        <p:txBody>
          <a:bodyPr/>
          <a:lstStyle/>
          <a:p>
            <a:fld id="{BC8F3703-C873-4595-A287-8083D8317F1F}" type="slidenum">
              <a:rPr lang="en-US" smtClean="0"/>
              <a:pPr/>
              <a:t>6</a:t>
            </a:fld>
            <a:endParaRPr lang="en-US"/>
          </a:p>
        </p:txBody>
      </p:sp>
    </p:spTree>
    <p:extLst>
      <p:ext uri="{BB962C8B-B14F-4D97-AF65-F5344CB8AC3E}">
        <p14:creationId xmlns:p14="http://schemas.microsoft.com/office/powerpoint/2010/main" val="1425176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a:t>
            </a:r>
            <a:r>
              <a:rPr lang="en-US" baseline="0" dirty="0"/>
              <a:t> degraded riparian corridors and floodplains are impacting threatened salmonids and other aquatic species.  </a:t>
            </a:r>
            <a:r>
              <a:rPr lang="en-US" sz="1200" kern="1200" dirty="0">
                <a:solidFill>
                  <a:schemeClr val="tx1"/>
                </a:solidFill>
                <a:effectLst/>
                <a:latin typeface="+mn-lt"/>
                <a:ea typeface="+mn-ea"/>
                <a:cs typeface="+mn-cs"/>
              </a:rPr>
              <a:t>Indian creek, </a:t>
            </a:r>
            <a:r>
              <a:rPr lang="en-US" sz="1200" kern="1200" dirty="0" err="1">
                <a:solidFill>
                  <a:schemeClr val="tx1"/>
                </a:solidFill>
                <a:effectLst/>
                <a:latin typeface="+mn-lt"/>
                <a:ea typeface="+mn-ea"/>
                <a:cs typeface="+mn-cs"/>
              </a:rPr>
              <a:t>trib</a:t>
            </a:r>
            <a:r>
              <a:rPr lang="en-US" sz="1200" kern="1200" dirty="0">
                <a:solidFill>
                  <a:schemeClr val="tx1"/>
                </a:solidFill>
                <a:effectLst/>
                <a:latin typeface="+mn-lt"/>
                <a:ea typeface="+mn-ea"/>
                <a:cs typeface="+mn-cs"/>
              </a:rPr>
              <a:t> to NF </a:t>
            </a:r>
            <a:r>
              <a:rPr lang="en-US" sz="1200" kern="1200" dirty="0" err="1">
                <a:solidFill>
                  <a:schemeClr val="tx1"/>
                </a:solidFill>
                <a:effectLst/>
                <a:latin typeface="+mn-lt"/>
                <a:ea typeface="+mn-ea"/>
                <a:cs typeface="+mn-cs"/>
              </a:rPr>
              <a:t>Teanaway</a:t>
            </a:r>
            <a:endParaRPr lang="en-US" dirty="0"/>
          </a:p>
        </p:txBody>
      </p:sp>
      <p:sp>
        <p:nvSpPr>
          <p:cNvPr id="4" name="Slide Number Placeholder 3"/>
          <p:cNvSpPr>
            <a:spLocks noGrp="1"/>
          </p:cNvSpPr>
          <p:nvPr>
            <p:ph type="sldNum" sz="quarter" idx="10"/>
          </p:nvPr>
        </p:nvSpPr>
        <p:spPr/>
        <p:txBody>
          <a:bodyPr/>
          <a:lstStyle/>
          <a:p>
            <a:fld id="{BC8F3703-C873-4595-A287-8083D8317F1F}" type="slidenum">
              <a:rPr lang="en-US" smtClean="0"/>
              <a:pPr/>
              <a:t>7</a:t>
            </a:fld>
            <a:endParaRPr lang="en-US"/>
          </a:p>
        </p:txBody>
      </p:sp>
    </p:spTree>
    <p:extLst>
      <p:ext uri="{BB962C8B-B14F-4D97-AF65-F5344CB8AC3E}">
        <p14:creationId xmlns:p14="http://schemas.microsoft.com/office/powerpoint/2010/main" val="3804518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early</a:t>
            </a:r>
            <a:r>
              <a:rPr lang="en-US" baseline="0" dirty="0"/>
              <a:t> 2000’s,  vast tracts of forested land held in private ownership were at risk of conversion to non-forested habitat. </a:t>
            </a:r>
            <a:endParaRPr lang="en-US" dirty="0"/>
          </a:p>
        </p:txBody>
      </p:sp>
      <p:sp>
        <p:nvSpPr>
          <p:cNvPr id="4" name="Slide Number Placeholder 3"/>
          <p:cNvSpPr>
            <a:spLocks noGrp="1"/>
          </p:cNvSpPr>
          <p:nvPr>
            <p:ph type="sldNum" sz="quarter" idx="10"/>
          </p:nvPr>
        </p:nvSpPr>
        <p:spPr/>
        <p:txBody>
          <a:bodyPr/>
          <a:lstStyle/>
          <a:p>
            <a:fld id="{BC8F3703-C873-4595-A287-8083D8317F1F}" type="slidenum">
              <a:rPr lang="en-US" smtClean="0"/>
              <a:pPr/>
              <a:t>8</a:t>
            </a:fld>
            <a:endParaRPr lang="en-US"/>
          </a:p>
        </p:txBody>
      </p:sp>
    </p:spTree>
    <p:extLst>
      <p:ext uri="{BB962C8B-B14F-4D97-AF65-F5344CB8AC3E}">
        <p14:creationId xmlns:p14="http://schemas.microsoft.com/office/powerpoint/2010/main" val="1256884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The executive board members are comprised of </a:t>
            </a:r>
            <a:r>
              <a:rPr lang="en-US" sz="1800" u="sng" baseline="0" dirty="0"/>
              <a:t>decision makers </a:t>
            </a:r>
            <a:r>
              <a:rPr lang="en-US" sz="1800" baseline="0" dirty="0"/>
              <a:t>representing: US Forest Service,  WA State </a:t>
            </a:r>
            <a:r>
              <a:rPr lang="en-US" sz="1800" baseline="0" dirty="0" err="1"/>
              <a:t>Dept</a:t>
            </a:r>
            <a:r>
              <a:rPr lang="en-US" sz="1800" baseline="0" dirty="0"/>
              <a:t> of Natural Resources, Yakama Nation, WA State </a:t>
            </a:r>
            <a:r>
              <a:rPr lang="en-US" sz="1800" baseline="0" dirty="0" err="1"/>
              <a:t>Dept</a:t>
            </a:r>
            <a:r>
              <a:rPr lang="en-US" sz="1800" baseline="0" dirty="0"/>
              <a:t> of Fish and Wildlife, and The Nature Conservancy </a:t>
            </a:r>
            <a:endParaRPr lang="en-US" sz="1800" dirty="0"/>
          </a:p>
          <a:p>
            <a:endParaRPr lang="en-US" dirty="0"/>
          </a:p>
        </p:txBody>
      </p:sp>
      <p:sp>
        <p:nvSpPr>
          <p:cNvPr id="4" name="Slide Number Placeholder 3"/>
          <p:cNvSpPr>
            <a:spLocks noGrp="1"/>
          </p:cNvSpPr>
          <p:nvPr>
            <p:ph type="sldNum" sz="quarter" idx="10"/>
          </p:nvPr>
        </p:nvSpPr>
        <p:spPr/>
        <p:txBody>
          <a:bodyPr/>
          <a:lstStyle/>
          <a:p>
            <a:fld id="{BC8F3703-C873-4595-A287-8083D8317F1F}" type="slidenum">
              <a:rPr lang="en-US" smtClean="0"/>
              <a:pPr/>
              <a:t>9</a:t>
            </a:fld>
            <a:endParaRPr lang="en-US"/>
          </a:p>
        </p:txBody>
      </p:sp>
    </p:spTree>
    <p:extLst>
      <p:ext uri="{BB962C8B-B14F-4D97-AF65-F5344CB8AC3E}">
        <p14:creationId xmlns:p14="http://schemas.microsoft.com/office/powerpoint/2010/main" val="3399120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Tapash landscape</a:t>
            </a:r>
            <a:r>
              <a:rPr lang="en-US" baseline="0" dirty="0"/>
              <a:t> now covers 2.3 million acres,  from Yakama nation in the south all the way north to around Blewett Pass</a:t>
            </a:r>
            <a:endParaRPr lang="en-US" dirty="0"/>
          </a:p>
        </p:txBody>
      </p:sp>
      <p:sp>
        <p:nvSpPr>
          <p:cNvPr id="4" name="Slide Number Placeholder 3"/>
          <p:cNvSpPr>
            <a:spLocks noGrp="1"/>
          </p:cNvSpPr>
          <p:nvPr>
            <p:ph type="sldNum" sz="quarter" idx="10"/>
          </p:nvPr>
        </p:nvSpPr>
        <p:spPr/>
        <p:txBody>
          <a:bodyPr/>
          <a:lstStyle/>
          <a:p>
            <a:fld id="{BC8F3703-C873-4595-A287-8083D8317F1F}" type="slidenum">
              <a:rPr lang="en-US" smtClean="0"/>
              <a:pPr/>
              <a:t>10</a:t>
            </a:fld>
            <a:endParaRPr lang="en-US"/>
          </a:p>
        </p:txBody>
      </p:sp>
    </p:spTree>
    <p:extLst>
      <p:ext uri="{BB962C8B-B14F-4D97-AF65-F5344CB8AC3E}">
        <p14:creationId xmlns:p14="http://schemas.microsoft.com/office/powerpoint/2010/main" val="119367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Tapash </a:t>
            </a:r>
            <a:r>
              <a:rPr lang="en-US" baseline="0" dirty="0"/>
              <a:t>strategic priorities focus on large landscape restoration projects.    </a:t>
            </a:r>
            <a:endParaRPr lang="en-US" dirty="0"/>
          </a:p>
          <a:p>
            <a:endParaRPr lang="en-US" dirty="0"/>
          </a:p>
        </p:txBody>
      </p:sp>
      <p:sp>
        <p:nvSpPr>
          <p:cNvPr id="4" name="Slide Number Placeholder 3"/>
          <p:cNvSpPr>
            <a:spLocks noGrp="1"/>
          </p:cNvSpPr>
          <p:nvPr>
            <p:ph type="sldNum" sz="quarter" idx="10"/>
          </p:nvPr>
        </p:nvSpPr>
        <p:spPr/>
        <p:txBody>
          <a:bodyPr/>
          <a:lstStyle/>
          <a:p>
            <a:fld id="{BC8F3703-C873-4595-A287-8083D8317F1F}" type="slidenum">
              <a:rPr lang="en-US" smtClean="0"/>
              <a:pPr/>
              <a:t>11</a:t>
            </a:fld>
            <a:endParaRPr lang="en-US"/>
          </a:p>
        </p:txBody>
      </p:sp>
    </p:spTree>
    <p:extLst>
      <p:ext uri="{BB962C8B-B14F-4D97-AF65-F5344CB8AC3E}">
        <p14:creationId xmlns:p14="http://schemas.microsoft.com/office/powerpoint/2010/main" val="126431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To address these concerns,</a:t>
            </a:r>
            <a:r>
              <a:rPr lang="en-US" altLang="en-US" baseline="0" dirty="0"/>
              <a:t> Tapash works with a variety of partners to develop and implement large-scale restoration projects than span multiple ownerships</a:t>
            </a:r>
            <a:endParaRPr lang="en-US" altLang="en-US" dirty="0"/>
          </a:p>
        </p:txBody>
      </p:sp>
      <p:sp>
        <p:nvSpPr>
          <p:cNvPr id="4" name="Slide Number Placeholder 3"/>
          <p:cNvSpPr>
            <a:spLocks noGrp="1"/>
          </p:cNvSpPr>
          <p:nvPr>
            <p:ph type="sldNum" sz="quarter" idx="5"/>
          </p:nvPr>
        </p:nvSpPr>
        <p:spPr/>
        <p:txBody>
          <a:bodyPr/>
          <a:lstStyle/>
          <a:p>
            <a:pPr>
              <a:defRPr/>
            </a:pPr>
            <a:fld id="{8BBB6EDF-8B51-4DD9-B0FA-1D4B3A2E5FBC}" type="slidenum">
              <a:rPr lang="en-US" smtClean="0"/>
              <a:pPr>
                <a:defRPr/>
              </a:pPr>
              <a:t>13</a:t>
            </a:fld>
            <a:endParaRPr lang="en-US"/>
          </a:p>
        </p:txBody>
      </p:sp>
    </p:spTree>
    <p:extLst>
      <p:ext uri="{BB962C8B-B14F-4D97-AF65-F5344CB8AC3E}">
        <p14:creationId xmlns:p14="http://schemas.microsoft.com/office/powerpoint/2010/main" val="733456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4757EEA2-A358-468C-B7E8-35B81C2A40B0}" type="datetimeFigureOut">
              <a:rPr lang="en-US" smtClean="0"/>
              <a:pPr/>
              <a:t>4/20/2017</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A2B03AF1-DB01-479B-A96D-7F07ACED8AE6}" type="slidenum">
              <a:rPr lang="en-US" smtClean="0"/>
              <a:pPr/>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757EEA2-A358-468C-B7E8-35B81C2A40B0}" type="datetimeFigureOut">
              <a:rPr lang="en-US" smtClean="0"/>
              <a:pPr/>
              <a:t>4/20/2017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B03AF1-DB01-479B-A96D-7F07ACED8AE6}"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A2B03AF1-DB01-479B-A96D-7F07ACED8AE6}" type="slidenum">
              <a:rPr lang="en-US" smtClean="0"/>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757EEA2-A358-468C-B7E8-35B81C2A40B0}" type="datetimeFigureOut">
              <a:rPr lang="en-US" smtClean="0"/>
              <a:pPr/>
              <a:t>4/20/2017</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437B280-AF78-4D69-93D5-27C1B67B2317}" type="datetimeFigureOut">
              <a:rPr lang="en-US" smtClean="0"/>
              <a:t>4/20/2017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E4DC22-5BED-4D51-8975-AB5CA2521785}" type="slidenum">
              <a:rPr lang="en-US" smtClean="0"/>
              <a:t>‹#›</a:t>
            </a:fld>
            <a:endParaRPr lang="en-US"/>
          </a:p>
        </p:txBody>
      </p:sp>
    </p:spTree>
    <p:extLst>
      <p:ext uri="{BB962C8B-B14F-4D97-AF65-F5344CB8AC3E}">
        <p14:creationId xmlns:p14="http://schemas.microsoft.com/office/powerpoint/2010/main" val="4252644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37B280-AF78-4D69-93D5-27C1B67B2317}" type="datetimeFigureOut">
              <a:rPr lang="en-US" smtClean="0"/>
              <a:t>4/20/2017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E4DC22-5BED-4D51-8975-AB5CA2521785}" type="slidenum">
              <a:rPr lang="en-US" smtClean="0"/>
              <a:t>‹#›</a:t>
            </a:fld>
            <a:endParaRPr lang="en-US"/>
          </a:p>
        </p:txBody>
      </p:sp>
    </p:spTree>
    <p:extLst>
      <p:ext uri="{BB962C8B-B14F-4D97-AF65-F5344CB8AC3E}">
        <p14:creationId xmlns:p14="http://schemas.microsoft.com/office/powerpoint/2010/main" val="2633988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437B280-AF78-4D69-93D5-27C1B67B2317}" type="datetimeFigureOut">
              <a:rPr lang="en-US" smtClean="0"/>
              <a:t>4/20/2017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E4DC22-5BED-4D51-8975-AB5CA2521785}" type="slidenum">
              <a:rPr lang="en-US" smtClean="0"/>
              <a:t>‹#›</a:t>
            </a:fld>
            <a:endParaRPr lang="en-US"/>
          </a:p>
        </p:txBody>
      </p:sp>
    </p:spTree>
    <p:extLst>
      <p:ext uri="{BB962C8B-B14F-4D97-AF65-F5344CB8AC3E}">
        <p14:creationId xmlns:p14="http://schemas.microsoft.com/office/powerpoint/2010/main" val="3548099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37B280-AF78-4D69-93D5-27C1B67B2317}" type="datetimeFigureOut">
              <a:rPr lang="en-US" smtClean="0"/>
              <a:t>4/20/2017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E4DC22-5BED-4D51-8975-AB5CA2521785}" type="slidenum">
              <a:rPr lang="en-US" smtClean="0"/>
              <a:t>‹#›</a:t>
            </a:fld>
            <a:endParaRPr lang="en-US"/>
          </a:p>
        </p:txBody>
      </p:sp>
    </p:spTree>
    <p:extLst>
      <p:ext uri="{BB962C8B-B14F-4D97-AF65-F5344CB8AC3E}">
        <p14:creationId xmlns:p14="http://schemas.microsoft.com/office/powerpoint/2010/main" val="19231769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37B280-AF78-4D69-93D5-27C1B67B2317}" type="datetimeFigureOut">
              <a:rPr lang="en-US" smtClean="0"/>
              <a:t>4/20/2017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E4DC22-5BED-4D51-8975-AB5CA2521785}" type="slidenum">
              <a:rPr lang="en-US" smtClean="0"/>
              <a:t>‹#›</a:t>
            </a:fld>
            <a:endParaRPr lang="en-US"/>
          </a:p>
        </p:txBody>
      </p:sp>
    </p:spTree>
    <p:extLst>
      <p:ext uri="{BB962C8B-B14F-4D97-AF65-F5344CB8AC3E}">
        <p14:creationId xmlns:p14="http://schemas.microsoft.com/office/powerpoint/2010/main" val="4508679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37B280-AF78-4D69-93D5-27C1B67B2317}" type="datetimeFigureOut">
              <a:rPr lang="en-US" smtClean="0"/>
              <a:t>4/20/2017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E4DC22-5BED-4D51-8975-AB5CA2521785}" type="slidenum">
              <a:rPr lang="en-US" smtClean="0"/>
              <a:t>‹#›</a:t>
            </a:fld>
            <a:endParaRPr lang="en-US"/>
          </a:p>
        </p:txBody>
      </p:sp>
    </p:spTree>
    <p:extLst>
      <p:ext uri="{BB962C8B-B14F-4D97-AF65-F5344CB8AC3E}">
        <p14:creationId xmlns:p14="http://schemas.microsoft.com/office/powerpoint/2010/main" val="28523317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37B280-AF78-4D69-93D5-27C1B67B2317}" type="datetimeFigureOut">
              <a:rPr lang="en-US" smtClean="0"/>
              <a:t>4/20/2017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E4DC22-5BED-4D51-8975-AB5CA2521785}" type="slidenum">
              <a:rPr lang="en-US" smtClean="0"/>
              <a:t>‹#›</a:t>
            </a:fld>
            <a:endParaRPr lang="en-US"/>
          </a:p>
        </p:txBody>
      </p:sp>
    </p:spTree>
    <p:extLst>
      <p:ext uri="{BB962C8B-B14F-4D97-AF65-F5344CB8AC3E}">
        <p14:creationId xmlns:p14="http://schemas.microsoft.com/office/powerpoint/2010/main" val="29516133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437B280-AF78-4D69-93D5-27C1B67B2317}" type="datetimeFigureOut">
              <a:rPr lang="en-US" smtClean="0"/>
              <a:t>4/20/2017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E4DC22-5BED-4D51-8975-AB5CA2521785}" type="slidenum">
              <a:rPr lang="en-US" smtClean="0"/>
              <a:t>‹#›</a:t>
            </a:fld>
            <a:endParaRPr lang="en-US"/>
          </a:p>
        </p:txBody>
      </p:sp>
    </p:spTree>
    <p:extLst>
      <p:ext uri="{BB962C8B-B14F-4D97-AF65-F5344CB8AC3E}">
        <p14:creationId xmlns:p14="http://schemas.microsoft.com/office/powerpoint/2010/main" val="988110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4757EEA2-A358-468C-B7E8-35B81C2A40B0}" type="datetimeFigureOut">
              <a:rPr lang="en-US" smtClean="0"/>
              <a:pPr/>
              <a:t>4/20/2017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A2B03AF1-DB01-479B-A96D-7F07ACED8AE6}" type="slidenum">
              <a:rPr lang="en-US" smtClean="0"/>
              <a:pPr/>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437B280-AF78-4D69-93D5-27C1B67B2317}" type="datetimeFigureOut">
              <a:rPr lang="en-US" smtClean="0"/>
              <a:t>4/20/2017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E4DC22-5BED-4D51-8975-AB5CA2521785}" type="slidenum">
              <a:rPr lang="en-US" smtClean="0"/>
              <a:t>‹#›</a:t>
            </a:fld>
            <a:endParaRPr lang="en-US"/>
          </a:p>
        </p:txBody>
      </p:sp>
    </p:spTree>
    <p:extLst>
      <p:ext uri="{BB962C8B-B14F-4D97-AF65-F5344CB8AC3E}">
        <p14:creationId xmlns:p14="http://schemas.microsoft.com/office/powerpoint/2010/main" val="20074311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37B280-AF78-4D69-93D5-27C1B67B2317}" type="datetimeFigureOut">
              <a:rPr lang="en-US" smtClean="0"/>
              <a:t>4/20/2017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E4DC22-5BED-4D51-8975-AB5CA2521785}" type="slidenum">
              <a:rPr lang="en-US" smtClean="0"/>
              <a:t>‹#›</a:t>
            </a:fld>
            <a:endParaRPr lang="en-US"/>
          </a:p>
        </p:txBody>
      </p:sp>
    </p:spTree>
    <p:extLst>
      <p:ext uri="{BB962C8B-B14F-4D97-AF65-F5344CB8AC3E}">
        <p14:creationId xmlns:p14="http://schemas.microsoft.com/office/powerpoint/2010/main" val="2377274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37B280-AF78-4D69-93D5-27C1B67B2317}" type="datetimeFigureOut">
              <a:rPr lang="en-US" smtClean="0"/>
              <a:t>4/20/2017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E4DC22-5BED-4D51-8975-AB5CA2521785}" type="slidenum">
              <a:rPr lang="en-US" smtClean="0"/>
              <a:t>‹#›</a:t>
            </a:fld>
            <a:endParaRPr lang="en-US"/>
          </a:p>
        </p:txBody>
      </p:sp>
    </p:spTree>
    <p:extLst>
      <p:ext uri="{BB962C8B-B14F-4D97-AF65-F5344CB8AC3E}">
        <p14:creationId xmlns:p14="http://schemas.microsoft.com/office/powerpoint/2010/main" val="2788787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4757EEA2-A358-468C-B7E8-35B81C2A40B0}" type="datetimeFigureOut">
              <a:rPr lang="en-US" smtClean="0"/>
              <a:pPr/>
              <a:t>4/20/2017</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A2B03AF1-DB01-479B-A96D-7F07ACED8AE6}" type="slidenum">
              <a:rPr lang="en-US" smtClean="0"/>
              <a:pPr/>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4757EEA2-A358-468C-B7E8-35B81C2A40B0}" type="datetimeFigureOut">
              <a:rPr lang="en-US" smtClean="0"/>
              <a:pPr/>
              <a:t>4/20/2017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B03AF1-DB01-479B-A96D-7F07ACED8AE6}" type="slidenum">
              <a:rPr lang="en-US" smtClean="0"/>
              <a:pPr/>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4757EEA2-A358-468C-B7E8-35B81C2A40B0}" type="datetimeFigureOut">
              <a:rPr lang="en-US" smtClean="0"/>
              <a:pPr/>
              <a:t>4/20/2017</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A2B03AF1-DB01-479B-A96D-7F07ACED8AE6}"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4757EEA2-A358-468C-B7E8-35B81C2A40B0}" type="datetimeFigureOut">
              <a:rPr lang="en-US" smtClean="0"/>
              <a:pPr/>
              <a:t>4/20/2017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A2B03AF1-DB01-479B-A96D-7F07ACED8AE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4757EEA2-A358-468C-B7E8-35B81C2A40B0}" type="datetimeFigureOut">
              <a:rPr lang="en-US" smtClean="0"/>
              <a:pPr/>
              <a:t>4/20/2017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A2B03AF1-DB01-479B-A96D-7F07ACED8AE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A2B03AF1-DB01-479B-A96D-7F07ACED8AE6}" type="slidenum">
              <a:rPr lang="en-US" smtClean="0"/>
              <a:pPr/>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4757EEA2-A358-468C-B7E8-35B81C2A40B0}" type="datetimeFigureOut">
              <a:rPr lang="en-US" smtClean="0"/>
              <a:pPr/>
              <a:t>4/20/2017</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A2B03AF1-DB01-479B-A96D-7F07ACED8AE6}" type="slidenum">
              <a:rPr lang="en-US" smtClean="0"/>
              <a:pPr/>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4757EEA2-A358-468C-B7E8-35B81C2A40B0}" type="datetimeFigureOut">
              <a:rPr lang="en-US" smtClean="0"/>
              <a:pPr/>
              <a:t>4/20/2017</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4757EEA2-A358-468C-B7E8-35B81C2A40B0}" type="datetimeFigureOut">
              <a:rPr lang="en-US" smtClean="0"/>
              <a:pPr/>
              <a:t>4/20/2017</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A2B03AF1-DB01-479B-A96D-7F07ACED8AE6}" type="slidenum">
              <a:rPr lang="en-US" smtClean="0"/>
              <a:pPr/>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437B280-AF78-4D69-93D5-27C1B67B2317}" type="datetimeFigureOut">
              <a:rPr lang="en-US" smtClean="0"/>
              <a:t>4/20/2017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CE4DC22-5BED-4D51-8975-AB5CA2521785}" type="slidenum">
              <a:rPr lang="en-US" smtClean="0"/>
              <a:t>‹#›</a:t>
            </a:fld>
            <a:endParaRPr lang="en-US"/>
          </a:p>
        </p:txBody>
      </p:sp>
    </p:spTree>
    <p:extLst>
      <p:ext uri="{BB962C8B-B14F-4D97-AF65-F5344CB8AC3E}">
        <p14:creationId xmlns:p14="http://schemas.microsoft.com/office/powerpoint/2010/main" val="10131763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lawfilesext.leg.wa.gov/biennium/2015-16/Pdf/Bills/House%20Passed%20Legislature/2928-S.PL.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gi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jpeg"/><Relationship Id="rId9"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9.jpg"/><Relationship Id="rId13" Type="http://schemas.openxmlformats.org/officeDocument/2006/relationships/image" Target="../media/image54.jpg"/><Relationship Id="rId18" Type="http://schemas.openxmlformats.org/officeDocument/2006/relationships/image" Target="../media/image59.jpg"/><Relationship Id="rId3" Type="http://schemas.openxmlformats.org/officeDocument/2006/relationships/image" Target="../media/image44.png"/><Relationship Id="rId21" Type="http://schemas.openxmlformats.org/officeDocument/2006/relationships/image" Target="../media/image62.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image" Target="../media/image43.png"/><Relationship Id="rId16" Type="http://schemas.openxmlformats.org/officeDocument/2006/relationships/image" Target="../media/image57.jpg"/><Relationship Id="rId20" Type="http://schemas.openxmlformats.org/officeDocument/2006/relationships/image" Target="../media/image61.jpg"/><Relationship Id="rId1" Type="http://schemas.openxmlformats.org/officeDocument/2006/relationships/slideLayout" Target="../slideLayouts/slideLayout12.xml"/><Relationship Id="rId6" Type="http://schemas.openxmlformats.org/officeDocument/2006/relationships/image" Target="../media/image47.jpg"/><Relationship Id="rId11" Type="http://schemas.openxmlformats.org/officeDocument/2006/relationships/image" Target="../media/image52.png"/><Relationship Id="rId5" Type="http://schemas.openxmlformats.org/officeDocument/2006/relationships/image" Target="../media/image46.jpg"/><Relationship Id="rId15" Type="http://schemas.openxmlformats.org/officeDocument/2006/relationships/image" Target="../media/image56.png"/><Relationship Id="rId23" Type="http://schemas.openxmlformats.org/officeDocument/2006/relationships/image" Target="../media/image64.jpg"/><Relationship Id="rId10" Type="http://schemas.openxmlformats.org/officeDocument/2006/relationships/image" Target="../media/image51.jpg"/><Relationship Id="rId19" Type="http://schemas.openxmlformats.org/officeDocument/2006/relationships/image" Target="../media/image60.png"/><Relationship Id="rId4" Type="http://schemas.openxmlformats.org/officeDocument/2006/relationships/image" Target="../media/image45.png"/><Relationship Id="rId9" Type="http://schemas.openxmlformats.org/officeDocument/2006/relationships/image" Target="../media/image50.jpg"/><Relationship Id="rId14" Type="http://schemas.openxmlformats.org/officeDocument/2006/relationships/image" Target="../media/image55.jpg"/><Relationship Id="rId22" Type="http://schemas.openxmlformats.org/officeDocument/2006/relationships/image" Target="../media/image63.jpg"/></Relationships>
</file>

<file path=ppt/slides/_rels/slide2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10" Type="http://schemas.openxmlformats.org/officeDocument/2006/relationships/image" Target="../media/image73.jpeg"/><Relationship Id="rId4" Type="http://schemas.openxmlformats.org/officeDocument/2006/relationships/image" Target="../media/image67.png"/><Relationship Id="rId9"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laura.potash\Box Sync\LANDS\Partnerships and Collaboratives\Tapash Sustainable Forest Collaborative\Logos 2016+\tapash-logo-horizontal.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1081" y="455756"/>
            <a:ext cx="6477000" cy="1146453"/>
          </a:xfrm>
          <a:prstGeom prst="rect">
            <a:avLst/>
          </a:prstGeom>
          <a:noFill/>
          <a:ln>
            <a:noFill/>
          </a:ln>
        </p:spPr>
      </p:pic>
      <p:sp>
        <p:nvSpPr>
          <p:cNvPr id="3" name="Rectangle 1"/>
          <p:cNvSpPr>
            <a:spLocks noChangeArrowheads="1"/>
          </p:cNvSpPr>
          <p:nvPr/>
        </p:nvSpPr>
        <p:spPr bwMode="auto">
          <a:xfrm>
            <a:off x="218062" y="1965249"/>
            <a:ext cx="89535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t>
            </a:r>
            <a:r>
              <a:rPr kumimoji="0" lang="en-US" altLang="en-US" sz="20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0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a:t>
            </a:r>
            <a:r>
              <a:rPr kumimoji="0" lang="en-US" altLang="en-US" sz="20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20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ash</a:t>
            </a:r>
            <a:r>
              <a:rPr kumimoji="0" lang="en-US" altLang="en-US"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a:t>
            </a:r>
            <a:r>
              <a:rPr kumimoji="0" lang="en-US" altLang="en-US"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pine tree. </a:t>
            </a:r>
            <a:r>
              <a:rPr kumimoji="0" lang="en-US" altLang="en-US" sz="2000" b="0" i="0" u="none" strike="noStrike" cap="none" normalizeH="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en-US" altLang="en-US" sz="20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Pinus</a:t>
            </a:r>
            <a:r>
              <a:rPr kumimoji="0" lang="en-US" altLang="en-US"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__ </a:t>
            </a:r>
            <a:r>
              <a:rPr kumimoji="0" lang="en-US" altLang="en-US" sz="20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Im</a:t>
            </a:r>
            <a:r>
              <a:rPr kumimoji="0" lang="en-US" altLang="en-US" sz="20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í</a:t>
            </a:r>
            <a:r>
              <a:rPr kumimoji="0" lang="en-US" altLang="en-US" sz="20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tichnik</a:t>
            </a:r>
            <a:r>
              <a:rPr kumimoji="0" lang="en-US" altLang="en-US" sz="2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t>
            </a:r>
            <a:r>
              <a:rPr kumimoji="0" lang="en-US" altLang="en-US" sz="20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0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a:t>
            </a:r>
            <a:r>
              <a:rPr kumimoji="0" lang="en-US" altLang="en-US" sz="20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20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ashyaw</a:t>
            </a:r>
            <a:r>
              <a:rPr kumimoji="0" lang="en-US" altLang="en-US" sz="2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0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nichatak</a:t>
            </a:r>
            <a:endParaRPr kumimoji="0" lang="en-US" altLang="en-US" sz="2000" b="0" i="0" u="none" strike="noStrike" cap="none" normalizeH="0" baseline="0" dirty="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600" b="0" i="0" u="none" strike="noStrike" cap="none" normalizeH="0" baseline="0" dirty="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TextBox 5"/>
          <p:cNvSpPr txBox="1"/>
          <p:nvPr/>
        </p:nvSpPr>
        <p:spPr>
          <a:xfrm>
            <a:off x="218062" y="2603844"/>
            <a:ext cx="8583038" cy="1569660"/>
          </a:xfrm>
          <a:prstGeom prst="rect">
            <a:avLst/>
          </a:prstGeom>
          <a:noFill/>
        </p:spPr>
        <p:txBody>
          <a:bodyPr wrap="square" rtlCol="0">
            <a:spAutoFit/>
          </a:bodyPr>
          <a:lstStyle/>
          <a:p>
            <a:pPr lvl="0" algn="ctr">
              <a:spcBef>
                <a:spcPct val="0"/>
              </a:spcBef>
              <a:defRPr/>
            </a:pPr>
            <a:r>
              <a:rPr lang="en-US" sz="2400" b="1" dirty="0"/>
              <a:t>Stakeholders Meeting in  Ellensburg Washington  </a:t>
            </a:r>
          </a:p>
          <a:p>
            <a:pPr lvl="0" algn="ctr">
              <a:spcBef>
                <a:spcPct val="0"/>
              </a:spcBef>
              <a:defRPr/>
            </a:pPr>
            <a:r>
              <a:rPr lang="en-US" sz="2400" b="1" dirty="0"/>
              <a:t>April 21, 2017</a:t>
            </a:r>
          </a:p>
          <a:p>
            <a:pPr lvl="0" algn="ctr">
              <a:spcBef>
                <a:spcPct val="0"/>
              </a:spcBef>
              <a:defRPr/>
            </a:pPr>
            <a:endParaRPr lang="en-US" sz="2400" b="1" dirty="0"/>
          </a:p>
          <a:p>
            <a:pPr lvl="0" algn="ctr">
              <a:spcBef>
                <a:spcPct val="0"/>
              </a:spcBef>
              <a:defRPr/>
            </a:pPr>
            <a:r>
              <a:rPr lang="en-US" sz="2400" b="1" dirty="0"/>
              <a:t>Laura Potash, Tapash Coordinator </a:t>
            </a:r>
          </a:p>
        </p:txBody>
      </p:sp>
      <p:pic>
        <p:nvPicPr>
          <p:cNvPr id="4" name="Picture 3"/>
          <p:cNvPicPr>
            <a:picLocks noChangeAspect="1"/>
          </p:cNvPicPr>
          <p:nvPr/>
        </p:nvPicPr>
        <p:blipFill>
          <a:blip r:embed="rId4"/>
          <a:stretch>
            <a:fillRect/>
          </a:stretch>
        </p:blipFill>
        <p:spPr>
          <a:xfrm>
            <a:off x="304800" y="4469886"/>
            <a:ext cx="2782111" cy="1621312"/>
          </a:xfrm>
          <a:prstGeom prst="rect">
            <a:avLst/>
          </a:prstGeom>
        </p:spPr>
      </p:pic>
      <p:pic>
        <p:nvPicPr>
          <p:cNvPr id="7" name="Picture 6"/>
          <p:cNvPicPr>
            <a:picLocks noChangeAspect="1"/>
          </p:cNvPicPr>
          <p:nvPr/>
        </p:nvPicPr>
        <p:blipFill>
          <a:blip r:embed="rId5"/>
          <a:stretch>
            <a:fillRect/>
          </a:stretch>
        </p:blipFill>
        <p:spPr>
          <a:xfrm>
            <a:off x="3200400" y="4398072"/>
            <a:ext cx="2438400" cy="1827740"/>
          </a:xfrm>
          <a:prstGeom prst="rect">
            <a:avLst/>
          </a:prstGeom>
        </p:spPr>
      </p:pic>
      <p:pic>
        <p:nvPicPr>
          <p:cNvPr id="8" name="Picture 7"/>
          <p:cNvPicPr>
            <a:picLocks noChangeAspect="1"/>
          </p:cNvPicPr>
          <p:nvPr/>
        </p:nvPicPr>
        <p:blipFill>
          <a:blip r:embed="rId6"/>
          <a:stretch>
            <a:fillRect/>
          </a:stretch>
        </p:blipFill>
        <p:spPr>
          <a:xfrm>
            <a:off x="5793653" y="4398072"/>
            <a:ext cx="3028524" cy="1764940"/>
          </a:xfrm>
          <a:prstGeom prst="rect">
            <a:avLst/>
          </a:prstGeom>
        </p:spPr>
      </p:pic>
    </p:spTree>
    <p:extLst>
      <p:ext uri="{BB962C8B-B14F-4D97-AF65-F5344CB8AC3E}">
        <p14:creationId xmlns:p14="http://schemas.microsoft.com/office/powerpoint/2010/main" val="2296601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371600" y="-609601"/>
            <a:ext cx="6172200" cy="7467601"/>
            <a:chOff x="1922318" y="-27709"/>
            <a:chExt cx="5299364" cy="685800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2318" y="-27709"/>
              <a:ext cx="5299364" cy="6858000"/>
            </a:xfrm>
            <a:prstGeom prst="rect">
              <a:avLst/>
            </a:prstGeom>
          </p:spPr>
        </p:pic>
        <p:grpSp>
          <p:nvGrpSpPr>
            <p:cNvPr id="4" name="Group 3"/>
            <p:cNvGrpSpPr/>
            <p:nvPr/>
          </p:nvGrpSpPr>
          <p:grpSpPr>
            <a:xfrm>
              <a:off x="5410200" y="0"/>
              <a:ext cx="1721427" cy="457200"/>
              <a:chOff x="609600" y="990600"/>
              <a:chExt cx="7696200" cy="1752600"/>
            </a:xfrm>
          </p:grpSpPr>
          <p:sp>
            <p:nvSpPr>
              <p:cNvPr id="5" name="Rectangle 4"/>
              <p:cNvSpPr/>
              <p:nvPr/>
            </p:nvSpPr>
            <p:spPr>
              <a:xfrm>
                <a:off x="609600" y="990600"/>
                <a:ext cx="7696200" cy="1752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Tapash Sustainable Forest Collaborativ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4400" y="1295400"/>
                <a:ext cx="6938537" cy="10668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764455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p:cNvPicPr>
            <a:picLocks noChangeAspect="1"/>
          </p:cNvPicPr>
          <p:nvPr/>
        </p:nvPicPr>
        <p:blipFill rotWithShape="1">
          <a:blip r:embed="rId3" cstate="print">
            <a:extLst>
              <a:ext uri="{28A0092B-C50C-407E-A947-70E740481C1C}">
                <a14:useLocalDpi xmlns:a14="http://schemas.microsoft.com/office/drawing/2010/main" val="0"/>
              </a:ext>
            </a:extLst>
          </a:blip>
          <a:srcRect l="11524" r="-1"/>
          <a:stretch/>
        </p:blipFill>
        <p:spPr>
          <a:xfrm>
            <a:off x="609600" y="228600"/>
            <a:ext cx="8001492" cy="6010852"/>
          </a:xfrm>
          <a:prstGeom prst="rect">
            <a:avLst/>
          </a:prstGeom>
        </p:spPr>
      </p:pic>
      <p:sp>
        <p:nvSpPr>
          <p:cNvPr id="4" name="TextBox 3"/>
          <p:cNvSpPr txBox="1"/>
          <p:nvPr/>
        </p:nvSpPr>
        <p:spPr>
          <a:xfrm>
            <a:off x="838446" y="1676400"/>
            <a:ext cx="7543800" cy="2677656"/>
          </a:xfrm>
          <a:prstGeom prst="rect">
            <a:avLst/>
          </a:prstGeom>
          <a:solidFill>
            <a:schemeClr val="tx1">
              <a:alpha val="40000"/>
            </a:schemeClr>
          </a:solidFill>
        </p:spPr>
        <p:txBody>
          <a:bodyPr wrap="square" rtlCol="0">
            <a:spAutoFit/>
          </a:bodyPr>
          <a:lstStyle/>
          <a:p>
            <a:pPr algn="ctr"/>
            <a:r>
              <a:rPr lang="en-US" sz="2800" dirty="0">
                <a:solidFill>
                  <a:schemeClr val="bg1"/>
                </a:solidFill>
                <a:latin typeface="Georgia" panose="02040502050405020303" pitchFamily="18" charset="0"/>
              </a:rPr>
              <a:t>Tapash Sustainable Forest Collaborative </a:t>
            </a:r>
          </a:p>
          <a:p>
            <a:pPr algn="ctr"/>
            <a:r>
              <a:rPr lang="en-US" sz="2800" dirty="0">
                <a:solidFill>
                  <a:schemeClr val="bg1"/>
                </a:solidFill>
                <a:latin typeface="Georgia" panose="02040502050405020303" pitchFamily="18" charset="0"/>
              </a:rPr>
              <a:t>is working </a:t>
            </a:r>
            <a:r>
              <a:rPr lang="en-US" sz="2800" i="1" dirty="0">
                <a:solidFill>
                  <a:schemeClr val="bg1"/>
                </a:solidFill>
                <a:latin typeface="Georgia" panose="02040502050405020303" pitchFamily="18" charset="0"/>
              </a:rPr>
              <a:t>“to improve ecosystem health and natural functions of the landscape through active restoration projects backed by the best available science, community input, and </a:t>
            </a:r>
          </a:p>
          <a:p>
            <a:pPr algn="ctr"/>
            <a:r>
              <a:rPr lang="en-US" sz="2800" i="1" dirty="0">
                <a:solidFill>
                  <a:schemeClr val="bg1"/>
                </a:solidFill>
                <a:latin typeface="Georgia" panose="02040502050405020303" pitchFamily="18" charset="0"/>
              </a:rPr>
              <a:t>adaptive management”</a:t>
            </a:r>
          </a:p>
        </p:txBody>
      </p:sp>
      <p:pic>
        <p:nvPicPr>
          <p:cNvPr id="2" name="Picture 1"/>
          <p:cNvPicPr>
            <a:picLocks noChangeAspect="1"/>
          </p:cNvPicPr>
          <p:nvPr/>
        </p:nvPicPr>
        <p:blipFill>
          <a:blip r:embed="rId4"/>
          <a:stretch>
            <a:fillRect/>
          </a:stretch>
        </p:blipFill>
        <p:spPr>
          <a:xfrm>
            <a:off x="6324600" y="4381471"/>
            <a:ext cx="2152313" cy="1774122"/>
          </a:xfrm>
          <a:prstGeom prst="rect">
            <a:avLst/>
          </a:prstGeom>
        </p:spPr>
      </p:pic>
    </p:spTree>
    <p:extLst>
      <p:ext uri="{BB962C8B-B14F-4D97-AF65-F5344CB8AC3E}">
        <p14:creationId xmlns:p14="http://schemas.microsoft.com/office/powerpoint/2010/main" val="1829891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p:cNvPicPr>
            <a:picLocks noChangeAspect="1"/>
          </p:cNvPicPr>
          <p:nvPr/>
        </p:nvPicPr>
        <p:blipFill rotWithShape="1">
          <a:blip r:embed="rId2" cstate="print">
            <a:extLst>
              <a:ext uri="{28A0092B-C50C-407E-A947-70E740481C1C}">
                <a14:useLocalDpi xmlns:a14="http://schemas.microsoft.com/office/drawing/2010/main" val="0"/>
              </a:ext>
            </a:extLst>
          </a:blip>
          <a:srcRect l="11524" r="-1"/>
          <a:stretch/>
        </p:blipFill>
        <p:spPr>
          <a:xfrm>
            <a:off x="914400" y="228600"/>
            <a:ext cx="8001492" cy="601085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2088397"/>
            <a:ext cx="3886200" cy="28109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3727947"/>
            <a:ext cx="5029200" cy="18414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5801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6858000"/>
          </a:xfrm>
          <a:prstGeom prst="rect">
            <a:avLst/>
          </a:prstGeom>
          <a:solidFill>
            <a:schemeClr val="tx1"/>
          </a:solidFill>
        </p:spPr>
      </p:pic>
      <p:sp>
        <p:nvSpPr>
          <p:cNvPr id="13318" name="TextBox 16"/>
          <p:cNvSpPr txBox="1">
            <a:spLocks noChangeArrowheads="1"/>
          </p:cNvSpPr>
          <p:nvPr/>
        </p:nvSpPr>
        <p:spPr bwMode="auto">
          <a:xfrm>
            <a:off x="381000" y="569912"/>
            <a:ext cx="2286000" cy="1384995"/>
          </a:xfrm>
          <a:prstGeom prst="rect">
            <a:avLst/>
          </a:prstGeom>
          <a:solidFill>
            <a:schemeClr val="tx1"/>
          </a:solidFill>
          <a:ln>
            <a:noFill/>
          </a:ln>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2800" b="1" dirty="0">
                <a:solidFill>
                  <a:schemeClr val="bg1"/>
                </a:solidFill>
                <a:latin typeface="Garamond" panose="02020404030301010803" pitchFamily="18" charset="0"/>
              </a:rPr>
              <a:t>Terrestrial Landscape Evaluation</a:t>
            </a:r>
          </a:p>
        </p:txBody>
      </p:sp>
      <p:sp>
        <p:nvSpPr>
          <p:cNvPr id="13319" name="TextBox 17"/>
          <p:cNvSpPr txBox="1">
            <a:spLocks noChangeArrowheads="1"/>
          </p:cNvSpPr>
          <p:nvPr/>
        </p:nvSpPr>
        <p:spPr bwMode="auto">
          <a:xfrm>
            <a:off x="6705600" y="596205"/>
            <a:ext cx="2209800" cy="1384995"/>
          </a:xfrm>
          <a:prstGeom prst="rect">
            <a:avLst/>
          </a:prstGeom>
          <a:solidFill>
            <a:schemeClr val="tx1"/>
          </a:solidFill>
          <a:ln>
            <a:noFill/>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2800" b="1" dirty="0">
                <a:solidFill>
                  <a:schemeClr val="bg1"/>
                </a:solidFill>
                <a:latin typeface="Garamond" panose="02020404030301010803" pitchFamily="18" charset="0"/>
              </a:rPr>
              <a:t>Aquatic</a:t>
            </a:r>
          </a:p>
          <a:p>
            <a:pPr algn="ctr" eaLnBrk="1" hangingPunct="1"/>
            <a:r>
              <a:rPr lang="en-US" altLang="en-US" sz="2800" b="1" dirty="0">
                <a:solidFill>
                  <a:schemeClr val="bg1"/>
                </a:solidFill>
                <a:latin typeface="Garamond" panose="02020404030301010803" pitchFamily="18" charset="0"/>
              </a:rPr>
              <a:t>Landscape</a:t>
            </a:r>
          </a:p>
          <a:p>
            <a:pPr algn="ctr" eaLnBrk="1" hangingPunct="1"/>
            <a:r>
              <a:rPr lang="en-US" altLang="en-US" sz="2800" b="1" dirty="0">
                <a:solidFill>
                  <a:schemeClr val="bg1"/>
                </a:solidFill>
                <a:latin typeface="Garamond" panose="02020404030301010803" pitchFamily="18" charset="0"/>
              </a:rPr>
              <a:t>Evaluation</a:t>
            </a:r>
          </a:p>
        </p:txBody>
      </p:sp>
      <p:sp>
        <p:nvSpPr>
          <p:cNvPr id="13320" name="TextBox 18"/>
          <p:cNvSpPr txBox="1">
            <a:spLocks noChangeArrowheads="1"/>
          </p:cNvSpPr>
          <p:nvPr/>
        </p:nvSpPr>
        <p:spPr bwMode="auto">
          <a:xfrm>
            <a:off x="152400" y="3439180"/>
            <a:ext cx="2895600" cy="954107"/>
          </a:xfrm>
          <a:prstGeom prst="rect">
            <a:avLst/>
          </a:prstGeom>
          <a:solidFill>
            <a:schemeClr val="tx1"/>
          </a:solidFill>
          <a:ln>
            <a:noFill/>
          </a:ln>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2800" b="1" dirty="0">
                <a:solidFill>
                  <a:schemeClr val="bg1"/>
                </a:solidFill>
                <a:latin typeface="Garamond" panose="02020404030301010803" pitchFamily="18" charset="0"/>
              </a:rPr>
              <a:t>Terr.</a:t>
            </a:r>
            <a:r>
              <a:rPr lang="en-US" altLang="en-US" sz="2800" dirty="0">
                <a:solidFill>
                  <a:schemeClr val="bg1"/>
                </a:solidFill>
                <a:latin typeface="Garamond" panose="02020404030301010803" pitchFamily="18" charset="0"/>
              </a:rPr>
              <a:t> </a:t>
            </a:r>
            <a:r>
              <a:rPr lang="en-US" altLang="en-US" sz="2800" b="1" dirty="0">
                <a:solidFill>
                  <a:schemeClr val="bg1"/>
                </a:solidFill>
                <a:latin typeface="Garamond" panose="02020404030301010803" pitchFamily="18" charset="0"/>
              </a:rPr>
              <a:t>Landscape Rx</a:t>
            </a:r>
          </a:p>
        </p:txBody>
      </p:sp>
      <p:sp>
        <p:nvSpPr>
          <p:cNvPr id="13" name="TextBox 18"/>
          <p:cNvSpPr txBox="1">
            <a:spLocks noChangeArrowheads="1"/>
          </p:cNvSpPr>
          <p:nvPr/>
        </p:nvSpPr>
        <p:spPr bwMode="auto">
          <a:xfrm>
            <a:off x="6172200" y="3465493"/>
            <a:ext cx="2895600" cy="954107"/>
          </a:xfrm>
          <a:prstGeom prst="rect">
            <a:avLst/>
          </a:prstGeom>
          <a:solidFill>
            <a:schemeClr val="tx1"/>
          </a:solidFill>
          <a:ln>
            <a:noFill/>
          </a:ln>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2800" b="1" dirty="0">
                <a:solidFill>
                  <a:schemeClr val="bg1"/>
                </a:solidFill>
                <a:latin typeface="Garamond" panose="02020404030301010803" pitchFamily="18" charset="0"/>
              </a:rPr>
              <a:t>Aquatic </a:t>
            </a:r>
            <a:r>
              <a:rPr lang="en-US" altLang="en-US" sz="2800" dirty="0">
                <a:solidFill>
                  <a:schemeClr val="bg1"/>
                </a:solidFill>
                <a:latin typeface="Garamond" panose="02020404030301010803" pitchFamily="18" charset="0"/>
              </a:rPr>
              <a:t> </a:t>
            </a:r>
            <a:r>
              <a:rPr lang="en-US" altLang="en-US" sz="2800" b="1" dirty="0">
                <a:solidFill>
                  <a:schemeClr val="bg1"/>
                </a:solidFill>
                <a:latin typeface="Garamond" panose="02020404030301010803" pitchFamily="18" charset="0"/>
              </a:rPr>
              <a:t>Landscape Rx</a:t>
            </a:r>
          </a:p>
        </p:txBody>
      </p:sp>
      <p:sp>
        <p:nvSpPr>
          <p:cNvPr id="14" name="TextBox 18"/>
          <p:cNvSpPr txBox="1">
            <a:spLocks noChangeArrowheads="1"/>
          </p:cNvSpPr>
          <p:nvPr/>
        </p:nvSpPr>
        <p:spPr bwMode="auto">
          <a:xfrm>
            <a:off x="3200400" y="5370493"/>
            <a:ext cx="2895600" cy="954107"/>
          </a:xfrm>
          <a:prstGeom prst="rect">
            <a:avLst/>
          </a:prstGeom>
          <a:solidFill>
            <a:schemeClr val="tx1"/>
          </a:solidFill>
          <a:ln>
            <a:noFill/>
          </a:ln>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2800" b="1" dirty="0">
                <a:solidFill>
                  <a:schemeClr val="bg1"/>
                </a:solidFill>
                <a:latin typeface="Garamond" panose="02020404030301010803" pitchFamily="18" charset="0"/>
              </a:rPr>
              <a:t>Integrated Project Pipeline</a:t>
            </a:r>
          </a:p>
        </p:txBody>
      </p:sp>
      <p:cxnSp>
        <p:nvCxnSpPr>
          <p:cNvPr id="4" name="Straight Arrow Connector 3"/>
          <p:cNvCxnSpPr/>
          <p:nvPr/>
        </p:nvCxnSpPr>
        <p:spPr>
          <a:xfrm>
            <a:off x="1447800" y="1981200"/>
            <a:ext cx="0" cy="1295400"/>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696200" y="1981200"/>
            <a:ext cx="0" cy="1371600"/>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133600" y="4419600"/>
            <a:ext cx="838200" cy="950893"/>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6172200" y="4495800"/>
            <a:ext cx="838200" cy="874693"/>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8141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58385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1219200"/>
            <a:ext cx="8763000" cy="3251665"/>
          </a:xfrm>
          <a:prstGeom prst="rect">
            <a:avLst/>
          </a:prstGeom>
        </p:spPr>
      </p:pic>
      <p:sp>
        <p:nvSpPr>
          <p:cNvPr id="3" name="Rectangle 2"/>
          <p:cNvSpPr/>
          <p:nvPr/>
        </p:nvSpPr>
        <p:spPr>
          <a:xfrm>
            <a:off x="228600" y="5029200"/>
            <a:ext cx="8229600" cy="338554"/>
          </a:xfrm>
          <a:prstGeom prst="rect">
            <a:avLst/>
          </a:prstGeom>
        </p:spPr>
        <p:txBody>
          <a:bodyPr wrap="square">
            <a:spAutoFit/>
          </a:bodyPr>
          <a:lstStyle/>
          <a:p>
            <a:r>
              <a:rPr lang="en-US" sz="1600" dirty="0"/>
              <a:t>Fuel Reduction Thinning Results. Before (left) and after (right) fuel reduction thinning. </a:t>
            </a:r>
          </a:p>
        </p:txBody>
      </p:sp>
      <p:sp>
        <p:nvSpPr>
          <p:cNvPr id="5" name="Rectangle 4"/>
          <p:cNvSpPr/>
          <p:nvPr/>
        </p:nvSpPr>
        <p:spPr>
          <a:xfrm>
            <a:off x="246743" y="5338725"/>
            <a:ext cx="8305800" cy="523220"/>
          </a:xfrm>
          <a:prstGeom prst="rect">
            <a:avLst/>
          </a:prstGeom>
        </p:spPr>
        <p:txBody>
          <a:bodyPr wrap="square">
            <a:spAutoFit/>
          </a:bodyPr>
          <a:lstStyle/>
          <a:p>
            <a:r>
              <a:rPr lang="en-US" sz="1400" dirty="0"/>
              <a:t>Eastern Washington Forest Health: Hazards, Accomplishments and Restoration Strategy.  A Report to the Washington State Legislature. October 2014</a:t>
            </a:r>
          </a:p>
        </p:txBody>
      </p:sp>
    </p:spTree>
    <p:extLst>
      <p:ext uri="{BB962C8B-B14F-4D97-AF65-F5344CB8AC3E}">
        <p14:creationId xmlns:p14="http://schemas.microsoft.com/office/powerpoint/2010/main" val="1463458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81400" y="6019800"/>
            <a:ext cx="5943600" cy="307777"/>
          </a:xfrm>
          <a:prstGeom prst="rect">
            <a:avLst/>
          </a:prstGeom>
        </p:spPr>
        <p:txBody>
          <a:bodyPr wrap="square">
            <a:spAutoFit/>
          </a:bodyPr>
          <a:lstStyle/>
          <a:p>
            <a:r>
              <a:rPr lang="en-US" sz="1400" dirty="0"/>
              <a:t>Prescribed fire is professional fire — don't try it at home</a:t>
            </a:r>
          </a:p>
        </p:txBody>
      </p:sp>
      <p:pic>
        <p:nvPicPr>
          <p:cNvPr id="3" name="Picture 2"/>
          <p:cNvPicPr>
            <a:picLocks noChangeAspect="1"/>
          </p:cNvPicPr>
          <p:nvPr/>
        </p:nvPicPr>
        <p:blipFill>
          <a:blip r:embed="rId3"/>
          <a:stretch>
            <a:fillRect/>
          </a:stretch>
        </p:blipFill>
        <p:spPr>
          <a:xfrm>
            <a:off x="-18143" y="1295400"/>
            <a:ext cx="9144000" cy="4136994"/>
          </a:xfrm>
          <a:prstGeom prst="rect">
            <a:avLst/>
          </a:prstGeom>
        </p:spPr>
      </p:pic>
      <p:sp>
        <p:nvSpPr>
          <p:cNvPr id="4" name="Rectangle 3"/>
          <p:cNvSpPr/>
          <p:nvPr/>
        </p:nvSpPr>
        <p:spPr>
          <a:xfrm>
            <a:off x="283028" y="533400"/>
            <a:ext cx="8839200" cy="646331"/>
          </a:xfrm>
          <a:prstGeom prst="rect">
            <a:avLst/>
          </a:prstGeom>
        </p:spPr>
        <p:txBody>
          <a:bodyPr wrap="square">
            <a:spAutoFit/>
          </a:bodyPr>
          <a:lstStyle/>
          <a:p>
            <a:r>
              <a:rPr lang="en-US" b="1" dirty="0"/>
              <a:t>In the Spring of 2016, the Washington State Legislature passed </a:t>
            </a:r>
          </a:p>
          <a:p>
            <a:r>
              <a:rPr lang="en-US" b="1" dirty="0">
                <a:hlinkClick r:id="rId4"/>
              </a:rPr>
              <a:t>House Bill 2928</a:t>
            </a:r>
            <a:r>
              <a:rPr lang="en-US" b="1" dirty="0"/>
              <a:t>, the Forest Resiliency Burning Pilot project. </a:t>
            </a:r>
            <a:endParaRPr lang="en-US" dirty="0"/>
          </a:p>
        </p:txBody>
      </p:sp>
    </p:spTree>
    <p:extLst>
      <p:ext uri="{BB962C8B-B14F-4D97-AF65-F5344CB8AC3E}">
        <p14:creationId xmlns:p14="http://schemas.microsoft.com/office/powerpoint/2010/main" val="146737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1586"/>
            <a:ext cx="9677400" cy="7739586"/>
          </a:xfrm>
          <a:prstGeom prst="rect">
            <a:avLst/>
          </a:prstGeom>
        </p:spPr>
      </p:pic>
    </p:spTree>
    <p:extLst>
      <p:ext uri="{BB962C8B-B14F-4D97-AF65-F5344CB8AC3E}">
        <p14:creationId xmlns:p14="http://schemas.microsoft.com/office/powerpoint/2010/main" val="1219298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3999" y="0"/>
            <a:ext cx="12869332" cy="7239000"/>
          </a:xfrm>
          <a:prstGeom prst="rect">
            <a:avLst/>
          </a:prstGeom>
        </p:spPr>
      </p:pic>
    </p:spTree>
    <p:extLst>
      <p:ext uri="{BB962C8B-B14F-4D97-AF65-F5344CB8AC3E}">
        <p14:creationId xmlns:p14="http://schemas.microsoft.com/office/powerpoint/2010/main" val="3099094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7999"/>
          </a:xfrm>
          <a:prstGeom prst="rect">
            <a:avLst/>
          </a:prstGeom>
        </p:spPr>
      </p:pic>
    </p:spTree>
    <p:extLst>
      <p:ext uri="{BB962C8B-B14F-4D97-AF65-F5344CB8AC3E}">
        <p14:creationId xmlns:p14="http://schemas.microsoft.com/office/powerpoint/2010/main" val="2924845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laura.potash\Box Sync\LANDS\Partnerships and Collaboratives\Tapash Sustainable Forest Collaborative\Logos 2016+\tapash-logo-horizontal.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1081" y="455756"/>
            <a:ext cx="6477000" cy="1146453"/>
          </a:xfrm>
          <a:prstGeom prst="rect">
            <a:avLst/>
          </a:prstGeom>
          <a:noFill/>
          <a:ln>
            <a:noFill/>
          </a:ln>
        </p:spPr>
      </p:pic>
      <p:sp>
        <p:nvSpPr>
          <p:cNvPr id="3" name="TextBox 2"/>
          <p:cNvSpPr txBox="1"/>
          <p:nvPr/>
        </p:nvSpPr>
        <p:spPr>
          <a:xfrm>
            <a:off x="609600" y="2133600"/>
            <a:ext cx="8153400" cy="3354765"/>
          </a:xfrm>
          <a:prstGeom prst="rect">
            <a:avLst/>
          </a:prstGeom>
          <a:noFill/>
        </p:spPr>
        <p:txBody>
          <a:bodyPr wrap="square" rtlCol="0">
            <a:spAutoFit/>
          </a:bodyPr>
          <a:lstStyle/>
          <a:p>
            <a:r>
              <a:rPr lang="en-US" sz="2000" dirty="0"/>
              <a:t>Overview of today’s meeting:</a:t>
            </a:r>
          </a:p>
          <a:p>
            <a:endParaRPr lang="en-US" sz="2000" dirty="0"/>
          </a:p>
          <a:p>
            <a:pPr marL="342900" indent="-342900">
              <a:buFont typeface="Arial" panose="020B0604020202020204" pitchFamily="34" charset="0"/>
              <a:buChar char="•"/>
            </a:pPr>
            <a:r>
              <a:rPr lang="en-US" sz="2000" dirty="0"/>
              <a:t>Safety first</a:t>
            </a:r>
          </a:p>
          <a:p>
            <a:pPr marL="342900" indent="-342900">
              <a:buFont typeface="Arial" panose="020B0604020202020204" pitchFamily="34" charset="0"/>
              <a:buChar char="•"/>
            </a:pPr>
            <a:r>
              <a:rPr lang="en-US" sz="2000" dirty="0"/>
              <a:t>Thank you all attendees, speakers, and to today’s worker bees! </a:t>
            </a:r>
            <a:r>
              <a:rPr lang="en-US" sz="1600" dirty="0">
                <a:solidFill>
                  <a:srgbClr val="00B050"/>
                </a:solidFill>
              </a:rPr>
              <a:t>(Darcy Batura, Bob and Joy Spaulding, Catherine Adler, Nancy </a:t>
            </a:r>
            <a:r>
              <a:rPr lang="en-US" sz="1600" dirty="0" err="1">
                <a:solidFill>
                  <a:srgbClr val="00B050"/>
                </a:solidFill>
              </a:rPr>
              <a:t>Wagley</a:t>
            </a:r>
            <a:r>
              <a:rPr lang="en-US" sz="1600" dirty="0">
                <a:solidFill>
                  <a:srgbClr val="00B050"/>
                </a:solidFill>
              </a:rPr>
              <a:t>, Launa </a:t>
            </a:r>
            <a:r>
              <a:rPr lang="en-US" sz="1600" dirty="0" err="1">
                <a:solidFill>
                  <a:srgbClr val="00B050"/>
                </a:solidFill>
              </a:rPr>
              <a:t>Medved</a:t>
            </a:r>
            <a:r>
              <a:rPr lang="en-US" sz="1600" dirty="0">
                <a:solidFill>
                  <a:srgbClr val="00B050"/>
                </a:solidFill>
              </a:rPr>
              <a:t>, and Darren Goodding) </a:t>
            </a:r>
            <a:endParaRPr lang="en-US" sz="2000" dirty="0">
              <a:solidFill>
                <a:srgbClr val="00B050"/>
              </a:solidFill>
            </a:endParaRPr>
          </a:p>
          <a:p>
            <a:pPr marL="342900" indent="-342900">
              <a:buFont typeface="Arial" panose="020B0604020202020204" pitchFamily="34" charset="0"/>
              <a:buChar char="•"/>
            </a:pPr>
            <a:r>
              <a:rPr lang="en-US" sz="2000" dirty="0"/>
              <a:t>Update on high priority restoration projects</a:t>
            </a:r>
          </a:p>
          <a:p>
            <a:pPr marL="342900" indent="-342900">
              <a:buFont typeface="Arial" panose="020B0604020202020204" pitchFamily="34" charset="0"/>
              <a:buChar char="•"/>
            </a:pPr>
            <a:r>
              <a:rPr lang="en-US" sz="2000" dirty="0"/>
              <a:t>Networking Lunch</a:t>
            </a:r>
          </a:p>
          <a:p>
            <a:pPr marL="342900" indent="-342900">
              <a:buFont typeface="Arial" panose="020B0604020202020204" pitchFamily="34" charset="0"/>
              <a:buChar char="•"/>
            </a:pPr>
            <a:r>
              <a:rPr lang="en-US" sz="2000" dirty="0"/>
              <a:t>Other high priority Tapash efforts</a:t>
            </a:r>
          </a:p>
          <a:p>
            <a:pPr marL="342900" indent="-342900">
              <a:buFont typeface="Arial" panose="020B0604020202020204" pitchFamily="34" charset="0"/>
              <a:buChar char="•"/>
            </a:pPr>
            <a:r>
              <a:rPr lang="en-US" sz="2000" dirty="0"/>
              <a:t>Break-out groups (colored dot on nametag)</a:t>
            </a:r>
          </a:p>
          <a:p>
            <a:pPr marL="342900" indent="-342900">
              <a:buFont typeface="Arial" panose="020B0604020202020204" pitchFamily="34" charset="0"/>
              <a:buChar char="•"/>
            </a:pPr>
            <a:r>
              <a:rPr lang="en-US" sz="2000" dirty="0"/>
              <a:t>Report out and closing</a:t>
            </a:r>
          </a:p>
        </p:txBody>
      </p:sp>
    </p:spTree>
    <p:extLst>
      <p:ext uri="{BB962C8B-B14F-4D97-AF65-F5344CB8AC3E}">
        <p14:creationId xmlns:p14="http://schemas.microsoft.com/office/powerpoint/2010/main" val="4025798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10" y="0"/>
            <a:ext cx="9136070" cy="6858000"/>
          </a:xfrm>
          <a:prstGeom prst="rect">
            <a:avLst/>
          </a:prstGeom>
        </p:spPr>
      </p:pic>
      <p:sp>
        <p:nvSpPr>
          <p:cNvPr id="3" name="TextBox 2"/>
          <p:cNvSpPr txBox="1">
            <a:spLocks noChangeArrowheads="1"/>
          </p:cNvSpPr>
          <p:nvPr/>
        </p:nvSpPr>
        <p:spPr bwMode="auto">
          <a:xfrm>
            <a:off x="6096000" y="304800"/>
            <a:ext cx="2819400" cy="6461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1800" dirty="0">
                <a:solidFill>
                  <a:srgbClr val="FFFFFF"/>
                </a:solidFill>
              </a:rPr>
              <a:t>Same site, after a ~100 year flood.</a:t>
            </a:r>
          </a:p>
        </p:txBody>
      </p:sp>
    </p:spTree>
    <p:extLst>
      <p:ext uri="{BB962C8B-B14F-4D97-AF65-F5344CB8AC3E}">
        <p14:creationId xmlns:p14="http://schemas.microsoft.com/office/powerpoint/2010/main" val="1566760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rlolley\Dropbox\1PCYakimaTract\Maps\WA_ForestWork_20141020_8 5x11_DRAFT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914400"/>
            <a:ext cx="6172200" cy="7988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048000" y="2667000"/>
            <a:ext cx="1214967" cy="507831"/>
          </a:xfrm>
          <a:prstGeom prst="rect">
            <a:avLst/>
          </a:prstGeom>
          <a:noFill/>
        </p:spPr>
        <p:txBody>
          <a:bodyPr wrap="square" rtlCol="0">
            <a:spAutoFit/>
          </a:bodyPr>
          <a:lstStyle/>
          <a:p>
            <a:r>
              <a:rPr lang="en-US" sz="900" dirty="0">
                <a:latin typeface="Arial Black" panose="020B0A04020102020204" pitchFamily="34" charset="0"/>
              </a:rPr>
              <a:t>5. DRY STEWARDSHIP PROJECT</a:t>
            </a:r>
          </a:p>
        </p:txBody>
      </p:sp>
    </p:spTree>
    <p:extLst>
      <p:ext uri="{BB962C8B-B14F-4D97-AF65-F5344CB8AC3E}">
        <p14:creationId xmlns:p14="http://schemas.microsoft.com/office/powerpoint/2010/main" val="1664240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95400" y="-457200"/>
            <a:ext cx="6643159" cy="8610600"/>
          </a:xfrm>
          <a:prstGeom prst="rect">
            <a:avLst/>
          </a:prstGeom>
        </p:spPr>
      </p:pic>
    </p:spTree>
    <p:extLst>
      <p:ext uri="{BB962C8B-B14F-4D97-AF65-F5344CB8AC3E}">
        <p14:creationId xmlns:p14="http://schemas.microsoft.com/office/powerpoint/2010/main" val="1464434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Fallow &lt;strong&gt;Deer&lt;/strong&gt; by HalfJackRun on DeviantArt"/>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3639344" y="2476627"/>
            <a:ext cx="1828800" cy="2673096"/>
          </a:xfrm>
        </p:spPr>
      </p:pic>
      <p:sp>
        <p:nvSpPr>
          <p:cNvPr id="4" name="Rectangle 3"/>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66011" y="235356"/>
            <a:ext cx="8433816" cy="5601533"/>
          </a:xfrm>
          <a:prstGeom prst="rect">
            <a:avLst/>
          </a:prstGeom>
          <a:noFill/>
        </p:spPr>
        <p:txBody>
          <a:bodyPr wrap="square" rtlCol="0">
            <a:spAutoFit/>
          </a:bodyPr>
          <a:lstStyle/>
          <a:p>
            <a:pPr lvl="0"/>
            <a:r>
              <a:rPr lang="en-US" sz="2400" b="1" dirty="0"/>
              <a:t>Outcomes of Tapash cross-boundary management</a:t>
            </a:r>
          </a:p>
          <a:p>
            <a:pPr lvl="0"/>
            <a:endParaRPr lang="en-US" sz="2800" b="1" dirty="0"/>
          </a:p>
          <a:p>
            <a:pPr marL="285750" lvl="0" indent="-285750">
              <a:buFont typeface="Arial" panose="020B0604020202020204" pitchFamily="34" charset="0"/>
              <a:buChar char="•"/>
            </a:pPr>
            <a:r>
              <a:rPr lang="en-US" sz="1600" b="1" dirty="0"/>
              <a:t>Increased</a:t>
            </a:r>
            <a:r>
              <a:rPr lang="en-US" sz="1600" dirty="0"/>
              <a:t> </a:t>
            </a:r>
            <a:r>
              <a:rPr lang="en-US" sz="1600" b="1" dirty="0"/>
              <a:t>connectivity</a:t>
            </a:r>
            <a:r>
              <a:rPr lang="en-US" sz="1600" dirty="0"/>
              <a:t> </a:t>
            </a:r>
          </a:p>
          <a:p>
            <a:pPr marL="285750" lvl="0" indent="-285750">
              <a:buFont typeface="Arial" panose="020B0604020202020204" pitchFamily="34" charset="0"/>
              <a:buChar char="•"/>
            </a:pPr>
            <a:endParaRPr lang="en-US" sz="1600" b="1" dirty="0"/>
          </a:p>
          <a:p>
            <a:pPr marL="285750" lvl="0" indent="-285750">
              <a:buFont typeface="Arial" panose="020B0604020202020204" pitchFamily="34" charset="0"/>
              <a:buChar char="•"/>
            </a:pPr>
            <a:endParaRPr lang="en-US" sz="1600" b="1" dirty="0"/>
          </a:p>
          <a:p>
            <a:pPr marL="285750" lvl="0" indent="-285750">
              <a:buFont typeface="Arial" panose="020B0604020202020204" pitchFamily="34" charset="0"/>
              <a:buChar char="•"/>
            </a:pPr>
            <a:r>
              <a:rPr lang="en-US" sz="1600" b="1" dirty="0"/>
              <a:t>Better linkage </a:t>
            </a:r>
            <a:endParaRPr lang="en-US" sz="1600" dirty="0"/>
          </a:p>
          <a:p>
            <a:pPr marL="285750" lvl="0" indent="-285750">
              <a:buFont typeface="Arial" panose="020B0604020202020204" pitchFamily="34" charset="0"/>
              <a:buChar char="•"/>
            </a:pPr>
            <a:endParaRPr lang="en-US" sz="1600" b="1" dirty="0"/>
          </a:p>
          <a:p>
            <a:pPr marL="285750" lvl="0" indent="-285750">
              <a:buFont typeface="Arial" panose="020B0604020202020204" pitchFamily="34" charset="0"/>
              <a:buChar char="•"/>
            </a:pPr>
            <a:endParaRPr lang="en-US" sz="1600" b="1" dirty="0"/>
          </a:p>
          <a:p>
            <a:pPr marL="285750" lvl="0" indent="-285750">
              <a:buFont typeface="Arial" panose="020B0604020202020204" pitchFamily="34" charset="0"/>
              <a:buChar char="•"/>
            </a:pPr>
            <a:r>
              <a:rPr lang="en-US" sz="1600" b="1" dirty="0"/>
              <a:t>Quicker</a:t>
            </a:r>
            <a:r>
              <a:rPr lang="en-US" sz="1600" dirty="0"/>
              <a:t> </a:t>
            </a:r>
            <a:r>
              <a:rPr lang="en-US" sz="1600" b="1" dirty="0"/>
              <a:t>response</a:t>
            </a:r>
            <a:endParaRPr lang="en-US" sz="1600" dirty="0"/>
          </a:p>
          <a:p>
            <a:pPr marL="285750" lvl="0" indent="-285750">
              <a:buFont typeface="Arial" panose="020B0604020202020204" pitchFamily="34" charset="0"/>
              <a:buChar char="•"/>
            </a:pPr>
            <a:endParaRPr lang="en-US" sz="1600" b="1" dirty="0"/>
          </a:p>
          <a:p>
            <a:pPr marL="285750" lvl="0" indent="-285750">
              <a:buFont typeface="Arial" panose="020B0604020202020204" pitchFamily="34" charset="0"/>
              <a:buChar char="•"/>
            </a:pPr>
            <a:endParaRPr lang="en-US" sz="1600" b="1" dirty="0"/>
          </a:p>
          <a:p>
            <a:pPr marL="285750" lvl="0" indent="-285750">
              <a:buFont typeface="Arial" panose="020B0604020202020204" pitchFamily="34" charset="0"/>
              <a:buChar char="•"/>
            </a:pPr>
            <a:r>
              <a:rPr lang="en-US" sz="1600" b="1" dirty="0"/>
              <a:t>Coordinated </a:t>
            </a:r>
            <a:r>
              <a:rPr lang="en-US" sz="1600" dirty="0"/>
              <a:t> </a:t>
            </a:r>
            <a:r>
              <a:rPr lang="en-US" sz="1600" b="1" dirty="0"/>
              <a:t>enhancement</a:t>
            </a:r>
            <a:r>
              <a:rPr lang="en-US" sz="1600" dirty="0"/>
              <a:t> </a:t>
            </a:r>
            <a:r>
              <a:rPr lang="en-US" sz="1600" b="1" dirty="0"/>
              <a:t>efforts </a:t>
            </a:r>
            <a:endParaRPr lang="en-US" sz="1600" dirty="0"/>
          </a:p>
          <a:p>
            <a:pPr marL="285750" lvl="0" indent="-285750">
              <a:buFont typeface="Arial" panose="020B0604020202020204" pitchFamily="34" charset="0"/>
              <a:buChar char="•"/>
            </a:pPr>
            <a:endParaRPr lang="en-US" sz="1600" b="1" dirty="0"/>
          </a:p>
          <a:p>
            <a:pPr marL="285750" lvl="0" indent="-285750">
              <a:buFont typeface="Arial" panose="020B0604020202020204" pitchFamily="34" charset="0"/>
              <a:buChar char="•"/>
            </a:pPr>
            <a:endParaRPr lang="en-US" sz="1600" b="1" dirty="0"/>
          </a:p>
          <a:p>
            <a:pPr marL="285750" lvl="0" indent="-285750">
              <a:buFont typeface="Arial" panose="020B0604020202020204" pitchFamily="34" charset="0"/>
              <a:buChar char="•"/>
            </a:pPr>
            <a:r>
              <a:rPr lang="en-US" sz="1600" b="1" dirty="0"/>
              <a:t>More cost effective</a:t>
            </a:r>
            <a:endParaRPr lang="en-US" sz="1600" dirty="0"/>
          </a:p>
          <a:p>
            <a:pPr marL="285750" lvl="0" indent="-285750">
              <a:buFont typeface="Arial" panose="020B0604020202020204" pitchFamily="34" charset="0"/>
              <a:buChar char="•"/>
            </a:pPr>
            <a:endParaRPr lang="en-US" sz="1600" b="1" dirty="0"/>
          </a:p>
          <a:p>
            <a:pPr marL="285750" lvl="0" indent="-285750">
              <a:buFont typeface="Arial" panose="020B0604020202020204" pitchFamily="34" charset="0"/>
              <a:buChar char="•"/>
            </a:pPr>
            <a:endParaRPr lang="en-US" sz="1600" b="1" dirty="0"/>
          </a:p>
          <a:p>
            <a:pPr marL="285750" lvl="0" indent="-285750">
              <a:buFont typeface="Arial" panose="020B0604020202020204" pitchFamily="34" charset="0"/>
              <a:buChar char="•"/>
            </a:pPr>
            <a:endParaRPr lang="en-US" sz="1600" b="1" dirty="0"/>
          </a:p>
          <a:p>
            <a:pPr marL="285750" lvl="0" indent="-285750">
              <a:buFont typeface="Arial" panose="020B0604020202020204" pitchFamily="34" charset="0"/>
              <a:buChar char="•"/>
            </a:pPr>
            <a:r>
              <a:rPr lang="en-US" sz="1600" b="1" dirty="0"/>
              <a:t>Consistent</a:t>
            </a:r>
            <a:r>
              <a:rPr lang="en-US" sz="1600" dirty="0"/>
              <a:t> </a:t>
            </a:r>
            <a:r>
              <a:rPr lang="en-US" sz="1600" b="1" dirty="0"/>
              <a:t>management	</a:t>
            </a:r>
            <a:endParaRPr lang="en-US" sz="1600" dirty="0"/>
          </a:p>
          <a:p>
            <a:pPr marL="171450" lvl="0" indent="-171450">
              <a:buFont typeface="Arial" panose="020B0604020202020204" pitchFamily="34" charset="0"/>
              <a:buChar char="•"/>
            </a:pPr>
            <a:endParaRPr lang="en-US" sz="1600" dirty="0"/>
          </a:p>
          <a:p>
            <a:pPr marL="171450" indent="-171450">
              <a:buFont typeface="Arial" panose="020B0604020202020204" pitchFamily="34" charset="0"/>
              <a:buChar char="•"/>
            </a:pPr>
            <a:endParaRPr lang="en-US" dirty="0"/>
          </a:p>
        </p:txBody>
      </p:sp>
      <p:pic>
        <p:nvPicPr>
          <p:cNvPr id="8" name="Picture 7" descr="YFP.jpg"/>
          <p:cNvPicPr>
            <a:picLocks noChangeAspect="1"/>
          </p:cNvPicPr>
          <p:nvPr/>
        </p:nvPicPr>
        <p:blipFill>
          <a:blip r:embed="rId4" cstate="print"/>
          <a:srcRect l="1032" t="13521" r="1032" b="15211"/>
          <a:stretch>
            <a:fillRect/>
          </a:stretch>
        </p:blipFill>
        <p:spPr>
          <a:xfrm>
            <a:off x="5287873" y="4344740"/>
            <a:ext cx="3216454" cy="2143088"/>
          </a:xfrm>
          <a:prstGeom prst="rect">
            <a:avLst/>
          </a:prstGeom>
        </p:spPr>
      </p:pic>
      <p:sp>
        <p:nvSpPr>
          <p:cNvPr id="9" name="Rectangle 8"/>
          <p:cNvSpPr/>
          <p:nvPr/>
        </p:nvSpPr>
        <p:spPr>
          <a:xfrm flipV="1">
            <a:off x="4648200" y="761999"/>
            <a:ext cx="44958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46974" y="5313458"/>
            <a:ext cx="4840899" cy="1169551"/>
          </a:xfrm>
          <a:prstGeom prst="rect">
            <a:avLst/>
          </a:prstGeom>
          <a:noFill/>
        </p:spPr>
        <p:txBody>
          <a:bodyPr wrap="square" rtlCol="0">
            <a:spAutoFit/>
          </a:bodyPr>
          <a:lstStyle/>
          <a:p>
            <a:endParaRPr lang="en-US" dirty="0">
              <a:uFill>
                <a:solidFill>
                  <a:schemeClr val="bg1"/>
                </a:solidFill>
              </a:uFill>
            </a:endParaRPr>
          </a:p>
          <a:p>
            <a:endParaRPr lang="en-US" sz="2000" dirty="0">
              <a:uFill>
                <a:solidFill>
                  <a:schemeClr val="bg1"/>
                </a:solidFill>
              </a:uFill>
            </a:endParaRPr>
          </a:p>
          <a:p>
            <a:r>
              <a:rPr lang="en-US" sz="1600" b="1" dirty="0">
                <a:uFill>
                  <a:solidFill>
                    <a:schemeClr val="bg1"/>
                  </a:solidFill>
                </a:uFill>
              </a:rPr>
              <a:t>Tapash supports “Working Forests” to  help build strong communities</a:t>
            </a:r>
            <a:endParaRPr lang="en-US" sz="1600" b="1" dirty="0"/>
          </a:p>
        </p:txBody>
      </p:sp>
      <p:pic>
        <p:nvPicPr>
          <p:cNvPr id="6" name="Picture 5" descr="These others aren't essential as monsters, but were easy to convert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7841" y="728828"/>
            <a:ext cx="743005" cy="897753"/>
          </a:xfrm>
          <a:prstGeom prst="rect">
            <a:avLst/>
          </a:prstGeom>
        </p:spPr>
      </p:pic>
      <p:pic>
        <p:nvPicPr>
          <p:cNvPr id="11" name="Picture 10" descr="Aliso and Oso Canyon &lt;strong&gt;Trails&lt;/strong&g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9708" y="1462551"/>
            <a:ext cx="820080" cy="969186"/>
          </a:xfrm>
          <a:prstGeom prst="rect">
            <a:avLst/>
          </a:prstGeom>
        </p:spPr>
      </p:pic>
      <p:pic>
        <p:nvPicPr>
          <p:cNvPr id="12" name="Picture 11" descr="external image cartoon_&lt;strong&gt;ambulance&lt;/strong&gt;.gif"/>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28140" y="2206545"/>
            <a:ext cx="949928" cy="808762"/>
          </a:xfrm>
          <a:prstGeom prst="rect">
            <a:avLst/>
          </a:prstGeom>
        </p:spPr>
      </p:pic>
      <p:pic>
        <p:nvPicPr>
          <p:cNvPr id="13" name="Picture 12" descr="&lt;strong&gt;Salmon&lt;/strong&gt; Haida | Flickr - Photo Shari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46864" y="3036123"/>
            <a:ext cx="822704" cy="885029"/>
          </a:xfrm>
          <a:prstGeom prst="rect">
            <a:avLst/>
          </a:prstGeom>
        </p:spPr>
      </p:pic>
      <p:pic>
        <p:nvPicPr>
          <p:cNvPr id="15" name="Picture 14" descr="Vector gratis: Árboles, Coníferas, Conífero, Picea - Imagen gratis ..."/>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77435" y="3553624"/>
            <a:ext cx="857017" cy="1075004"/>
          </a:xfrm>
          <a:prstGeom prst="rect">
            <a:avLst/>
          </a:prstGeom>
        </p:spPr>
      </p:pic>
      <p:pic>
        <p:nvPicPr>
          <p:cNvPr id="16" name="Picture 15" descr="nicu's FOSS'n'stuff: 04/01/2005 - 05/01/200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60283" y="4734842"/>
            <a:ext cx="1272480" cy="95436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 y="152400"/>
            <a:ext cx="9753600" cy="7315201"/>
          </a:xfrm>
          <a:prstGeom prst="rect">
            <a:avLst/>
          </a:prstGeom>
        </p:spPr>
      </p:pic>
    </p:spTree>
    <p:extLst>
      <p:ext uri="{BB962C8B-B14F-4D97-AF65-F5344CB8AC3E}">
        <p14:creationId xmlns:p14="http://schemas.microsoft.com/office/powerpoint/2010/main" val="1537561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a:t>Washington State Forest Collaboratives</a:t>
            </a:r>
          </a:p>
        </p:txBody>
      </p:sp>
      <p:sp>
        <p:nvSpPr>
          <p:cNvPr id="3" name="Content Placeholder 2"/>
          <p:cNvSpPr>
            <a:spLocks noGrp="1"/>
          </p:cNvSpPr>
          <p:nvPr>
            <p:ph sz="quarter" idx="1"/>
          </p:nvPr>
        </p:nvSpPr>
        <p:spPr/>
        <p:txBody>
          <a:bodyPr>
            <a:normAutofit/>
          </a:bodyPr>
          <a:lstStyle/>
          <a:p>
            <a:r>
              <a:rPr lang="en-US" dirty="0"/>
              <a:t>Tapash Sustainable Forest Collaborative</a:t>
            </a:r>
          </a:p>
          <a:p>
            <a:r>
              <a:rPr lang="en-US" dirty="0"/>
              <a:t>Northeast Washington Forestry Collaborative</a:t>
            </a:r>
          </a:p>
          <a:p>
            <a:r>
              <a:rPr lang="en-US" dirty="0"/>
              <a:t>North Central Washington Forest Health Collaborative</a:t>
            </a:r>
          </a:p>
          <a:p>
            <a:r>
              <a:rPr lang="en-US" dirty="0" err="1"/>
              <a:t>Chumstick</a:t>
            </a:r>
            <a:r>
              <a:rPr lang="en-US" dirty="0"/>
              <a:t> Wildfire Stewardship Coalition</a:t>
            </a:r>
          </a:p>
          <a:p>
            <a:r>
              <a:rPr lang="en-US" dirty="0"/>
              <a:t>Pinchot Partners</a:t>
            </a:r>
          </a:p>
          <a:p>
            <a:r>
              <a:rPr lang="en-US" dirty="0"/>
              <a:t>South Gifford Pinchot</a:t>
            </a:r>
          </a:p>
          <a:p>
            <a:r>
              <a:rPr lang="en-US" dirty="0" err="1"/>
              <a:t>Darrington</a:t>
            </a:r>
            <a:r>
              <a:rPr lang="en-US" dirty="0"/>
              <a:t> Forest Collaborative</a:t>
            </a:r>
          </a:p>
          <a:p>
            <a:r>
              <a:rPr lang="en-US" dirty="0"/>
              <a:t>Olympic Forest Collaborative</a:t>
            </a:r>
          </a:p>
          <a:p>
            <a:endParaRPr lang="en-US" dirty="0"/>
          </a:p>
          <a:p>
            <a:endParaRPr lang="en-US" dirty="0"/>
          </a:p>
        </p:txBody>
      </p:sp>
      <p:pic>
        <p:nvPicPr>
          <p:cNvPr id="4" name="Picture 3"/>
          <p:cNvPicPr>
            <a:picLocks noChangeAspect="1"/>
          </p:cNvPicPr>
          <p:nvPr/>
        </p:nvPicPr>
        <p:blipFill>
          <a:blip r:embed="rId3"/>
          <a:stretch>
            <a:fillRect/>
          </a:stretch>
        </p:blipFill>
        <p:spPr>
          <a:xfrm>
            <a:off x="5591760" y="4114800"/>
            <a:ext cx="3244392" cy="21336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857250"/>
            <a:ext cx="9144000" cy="5143500"/>
          </a:xfrm>
          <a:prstGeom prst="rect">
            <a:avLst/>
          </a:prstGeom>
          <a:solidFill>
            <a:schemeClr val="bg1"/>
          </a:solidFill>
          <a:ln>
            <a:noFill/>
          </a:ln>
          <a:effectLst/>
        </p:spPr>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5078578" y="5305197"/>
            <a:ext cx="3196886" cy="1020764"/>
          </a:xfrm>
          <a:prstGeom prst="rect">
            <a:avLst/>
          </a:prstGeom>
        </p:spPr>
      </p:pic>
      <p:cxnSp>
        <p:nvCxnSpPr>
          <p:cNvPr id="12" name="Straight Connector 11"/>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2037666"/>
            <a:ext cx="0" cy="2782670"/>
          </a:xfrm>
          <a:prstGeom prst="line">
            <a:avLst/>
          </a:prstGeom>
          <a:ln w="19050">
            <a:solidFill>
              <a:srgbClr val="4E4E4E"/>
            </a:solidFill>
          </a:ln>
        </p:spPr>
        <p:style>
          <a:lnRef idx="1">
            <a:schemeClr val="accent1"/>
          </a:lnRef>
          <a:fillRef idx="0">
            <a:schemeClr val="accent1"/>
          </a:fillRef>
          <a:effectRef idx="0">
            <a:schemeClr val="accent1"/>
          </a:effectRef>
          <a:fontRef idx="minor">
            <a:schemeClr val="tx1"/>
          </a:fontRef>
        </p:style>
      </p:cxnSp>
      <p:pic>
        <p:nvPicPr>
          <p:cNvPr id="9" name="Picture 8"/>
          <p:cNvPicPr/>
          <p:nvPr/>
        </p:nvPicPr>
        <p:blipFill>
          <a:blip r:embed="rId3"/>
          <a:stretch>
            <a:fillRect/>
          </a:stretch>
        </p:blipFill>
        <p:spPr>
          <a:xfrm>
            <a:off x="5231144" y="1805485"/>
            <a:ext cx="617220" cy="256223"/>
          </a:xfrm>
          <a:prstGeom prst="rect">
            <a:avLst/>
          </a:prstGeom>
        </p:spPr>
      </p:pic>
      <p:pic>
        <p:nvPicPr>
          <p:cNvPr id="11" name="Picture 10"/>
          <p:cNvPicPr/>
          <p:nvPr/>
        </p:nvPicPr>
        <p:blipFill>
          <a:blip r:embed="rId4"/>
          <a:stretch>
            <a:fillRect/>
          </a:stretch>
        </p:blipFill>
        <p:spPr>
          <a:xfrm>
            <a:off x="5299247" y="2817019"/>
            <a:ext cx="480060" cy="322421"/>
          </a:xfrm>
          <a:prstGeom prst="rect">
            <a:avLst/>
          </a:prstGeom>
        </p:spPr>
      </p:pic>
      <p:pic>
        <p:nvPicPr>
          <p:cNvPr id="13" name="Picture 12"/>
          <p:cNvPicPr/>
          <p:nvPr/>
        </p:nvPicPr>
        <p:blipFill>
          <a:blip r:embed="rId5"/>
          <a:stretch>
            <a:fillRect/>
          </a:stretch>
        </p:blipFill>
        <p:spPr>
          <a:xfrm>
            <a:off x="6197455" y="2766558"/>
            <a:ext cx="411480" cy="384810"/>
          </a:xfrm>
          <a:prstGeom prst="rect">
            <a:avLst/>
          </a:prstGeom>
        </p:spPr>
      </p:pic>
      <p:pic>
        <p:nvPicPr>
          <p:cNvPr id="14" name="Picture 13"/>
          <p:cNvPicPr/>
          <p:nvPr/>
        </p:nvPicPr>
        <p:blipFill>
          <a:blip r:embed="rId6"/>
          <a:stretch>
            <a:fillRect/>
          </a:stretch>
        </p:blipFill>
        <p:spPr>
          <a:xfrm>
            <a:off x="7131857" y="1758814"/>
            <a:ext cx="822960" cy="392906"/>
          </a:xfrm>
          <a:prstGeom prst="rect">
            <a:avLst/>
          </a:prstGeom>
        </p:spPr>
      </p:pic>
      <p:pic>
        <p:nvPicPr>
          <p:cNvPr id="15" name="Picture 14"/>
          <p:cNvPicPr/>
          <p:nvPr/>
        </p:nvPicPr>
        <p:blipFill>
          <a:blip r:embed="rId7"/>
          <a:stretch>
            <a:fillRect/>
          </a:stretch>
        </p:blipFill>
        <p:spPr>
          <a:xfrm>
            <a:off x="5994572" y="2381748"/>
            <a:ext cx="1097280" cy="167640"/>
          </a:xfrm>
          <a:prstGeom prst="rect">
            <a:avLst/>
          </a:prstGeom>
        </p:spPr>
      </p:pic>
      <p:pic>
        <p:nvPicPr>
          <p:cNvPr id="16" name="Picture 15"/>
          <p:cNvPicPr/>
          <p:nvPr/>
        </p:nvPicPr>
        <p:blipFill>
          <a:blip r:embed="rId8"/>
          <a:stretch>
            <a:fillRect/>
          </a:stretch>
        </p:blipFill>
        <p:spPr>
          <a:xfrm>
            <a:off x="5230667" y="2247446"/>
            <a:ext cx="617220" cy="415766"/>
          </a:xfrm>
          <a:prstGeom prst="rect">
            <a:avLst/>
          </a:prstGeom>
        </p:spPr>
      </p:pic>
      <p:pic>
        <p:nvPicPr>
          <p:cNvPr id="17" name="Picture 16"/>
          <p:cNvPicPr/>
          <p:nvPr/>
        </p:nvPicPr>
        <p:blipFill>
          <a:blip r:embed="rId9"/>
          <a:stretch>
            <a:fillRect/>
          </a:stretch>
        </p:blipFill>
        <p:spPr>
          <a:xfrm>
            <a:off x="6126725" y="1882439"/>
            <a:ext cx="822960" cy="168116"/>
          </a:xfrm>
          <a:prstGeom prst="rect">
            <a:avLst/>
          </a:prstGeom>
        </p:spPr>
      </p:pic>
      <p:pic>
        <p:nvPicPr>
          <p:cNvPr id="18" name="Picture 17"/>
          <p:cNvPicPr/>
          <p:nvPr/>
        </p:nvPicPr>
        <p:blipFill>
          <a:blip r:embed="rId10"/>
          <a:stretch>
            <a:fillRect/>
          </a:stretch>
        </p:blipFill>
        <p:spPr>
          <a:xfrm>
            <a:off x="7202819" y="2288880"/>
            <a:ext cx="754380" cy="284321"/>
          </a:xfrm>
          <a:prstGeom prst="rect">
            <a:avLst/>
          </a:prstGeom>
        </p:spPr>
      </p:pic>
      <p:pic>
        <p:nvPicPr>
          <p:cNvPr id="19" name="Picture 18"/>
          <p:cNvPicPr/>
          <p:nvPr/>
        </p:nvPicPr>
        <p:blipFill>
          <a:blip r:embed="rId11"/>
          <a:stretch>
            <a:fillRect/>
          </a:stretch>
        </p:blipFill>
        <p:spPr>
          <a:xfrm>
            <a:off x="7660727" y="3833972"/>
            <a:ext cx="377190" cy="487680"/>
          </a:xfrm>
          <a:prstGeom prst="rect">
            <a:avLst/>
          </a:prstGeom>
        </p:spPr>
      </p:pic>
      <p:pic>
        <p:nvPicPr>
          <p:cNvPr id="20" name="Picture 19"/>
          <p:cNvPicPr/>
          <p:nvPr/>
        </p:nvPicPr>
        <p:blipFill>
          <a:blip r:embed="rId12"/>
          <a:stretch>
            <a:fillRect/>
          </a:stretch>
        </p:blipFill>
        <p:spPr>
          <a:xfrm>
            <a:off x="6735141" y="2764177"/>
            <a:ext cx="480060" cy="353854"/>
          </a:xfrm>
          <a:prstGeom prst="rect">
            <a:avLst/>
          </a:prstGeom>
        </p:spPr>
      </p:pic>
      <p:pic>
        <p:nvPicPr>
          <p:cNvPr id="21" name="Picture 20"/>
          <p:cNvPicPr/>
          <p:nvPr/>
        </p:nvPicPr>
        <p:blipFill>
          <a:blip r:embed="rId13"/>
          <a:stretch>
            <a:fillRect/>
          </a:stretch>
        </p:blipFill>
        <p:spPr>
          <a:xfrm>
            <a:off x="7331883" y="2737507"/>
            <a:ext cx="438626" cy="345281"/>
          </a:xfrm>
          <a:prstGeom prst="rect">
            <a:avLst/>
          </a:prstGeom>
        </p:spPr>
      </p:pic>
      <p:pic>
        <p:nvPicPr>
          <p:cNvPr id="22" name="Picture 21"/>
          <p:cNvPicPr/>
          <p:nvPr/>
        </p:nvPicPr>
        <p:blipFill>
          <a:blip r:embed="rId14"/>
          <a:stretch>
            <a:fillRect/>
          </a:stretch>
        </p:blipFill>
        <p:spPr>
          <a:xfrm>
            <a:off x="7575002" y="3247095"/>
            <a:ext cx="548640" cy="380524"/>
          </a:xfrm>
          <a:prstGeom prst="rect">
            <a:avLst/>
          </a:prstGeom>
        </p:spPr>
      </p:pic>
      <p:pic>
        <p:nvPicPr>
          <p:cNvPr id="23" name="Picture 22"/>
          <p:cNvPicPr/>
          <p:nvPr/>
        </p:nvPicPr>
        <p:blipFill>
          <a:blip r:embed="rId15"/>
          <a:stretch>
            <a:fillRect/>
          </a:stretch>
        </p:blipFill>
        <p:spPr>
          <a:xfrm>
            <a:off x="5276619" y="3296170"/>
            <a:ext cx="548640" cy="411480"/>
          </a:xfrm>
          <a:prstGeom prst="rect">
            <a:avLst/>
          </a:prstGeom>
        </p:spPr>
      </p:pic>
      <p:pic>
        <p:nvPicPr>
          <p:cNvPr id="24" name="Picture 23"/>
          <p:cNvPicPr/>
          <p:nvPr/>
        </p:nvPicPr>
        <p:blipFill>
          <a:blip r:embed="rId16"/>
          <a:stretch>
            <a:fillRect/>
          </a:stretch>
        </p:blipFill>
        <p:spPr>
          <a:xfrm>
            <a:off x="5334722" y="3958157"/>
            <a:ext cx="754380" cy="209550"/>
          </a:xfrm>
          <a:prstGeom prst="rect">
            <a:avLst/>
          </a:prstGeom>
        </p:spPr>
      </p:pic>
      <p:pic>
        <p:nvPicPr>
          <p:cNvPr id="25" name="Picture 24"/>
          <p:cNvPicPr/>
          <p:nvPr/>
        </p:nvPicPr>
        <p:blipFill>
          <a:blip r:embed="rId17"/>
          <a:stretch>
            <a:fillRect/>
          </a:stretch>
        </p:blipFill>
        <p:spPr>
          <a:xfrm>
            <a:off x="6663459" y="3951966"/>
            <a:ext cx="754380" cy="216218"/>
          </a:xfrm>
          <a:prstGeom prst="rect">
            <a:avLst/>
          </a:prstGeom>
        </p:spPr>
      </p:pic>
      <p:pic>
        <p:nvPicPr>
          <p:cNvPr id="26" name="Picture 25"/>
          <p:cNvPicPr/>
          <p:nvPr/>
        </p:nvPicPr>
        <p:blipFill>
          <a:blip r:embed="rId18"/>
          <a:stretch>
            <a:fillRect/>
          </a:stretch>
        </p:blipFill>
        <p:spPr>
          <a:xfrm>
            <a:off x="6195305" y="3803376"/>
            <a:ext cx="342900" cy="428625"/>
          </a:xfrm>
          <a:prstGeom prst="rect">
            <a:avLst/>
          </a:prstGeom>
        </p:spPr>
      </p:pic>
      <p:pic>
        <p:nvPicPr>
          <p:cNvPr id="27" name="Picture 26"/>
          <p:cNvPicPr/>
          <p:nvPr/>
        </p:nvPicPr>
        <p:blipFill>
          <a:blip r:embed="rId19"/>
          <a:stretch>
            <a:fillRect/>
          </a:stretch>
        </p:blipFill>
        <p:spPr>
          <a:xfrm>
            <a:off x="5953847" y="3341890"/>
            <a:ext cx="377190" cy="377190"/>
          </a:xfrm>
          <a:prstGeom prst="rect">
            <a:avLst/>
          </a:prstGeom>
        </p:spPr>
      </p:pic>
      <p:pic>
        <p:nvPicPr>
          <p:cNvPr id="28" name="Picture 27"/>
          <p:cNvPicPr/>
          <p:nvPr/>
        </p:nvPicPr>
        <p:blipFill>
          <a:blip r:embed="rId20"/>
          <a:stretch>
            <a:fillRect/>
          </a:stretch>
        </p:blipFill>
        <p:spPr>
          <a:xfrm>
            <a:off x="6639647" y="4495844"/>
            <a:ext cx="754380" cy="99536"/>
          </a:xfrm>
          <a:prstGeom prst="rect">
            <a:avLst/>
          </a:prstGeom>
        </p:spPr>
      </p:pic>
      <p:pic>
        <p:nvPicPr>
          <p:cNvPr id="29" name="Picture 28"/>
          <p:cNvPicPr/>
          <p:nvPr/>
        </p:nvPicPr>
        <p:blipFill>
          <a:blip r:embed="rId21"/>
          <a:stretch>
            <a:fillRect/>
          </a:stretch>
        </p:blipFill>
        <p:spPr>
          <a:xfrm>
            <a:off x="5160890" y="4432026"/>
            <a:ext cx="548640" cy="224790"/>
          </a:xfrm>
          <a:prstGeom prst="rect">
            <a:avLst/>
          </a:prstGeom>
        </p:spPr>
      </p:pic>
      <p:pic>
        <p:nvPicPr>
          <p:cNvPr id="30" name="Picture 29"/>
          <p:cNvPicPr/>
          <p:nvPr/>
        </p:nvPicPr>
        <p:blipFill>
          <a:blip r:embed="rId22"/>
          <a:stretch>
            <a:fillRect/>
          </a:stretch>
        </p:blipFill>
        <p:spPr>
          <a:xfrm>
            <a:off x="6472959" y="3408565"/>
            <a:ext cx="960120" cy="267653"/>
          </a:xfrm>
          <a:prstGeom prst="rect">
            <a:avLst/>
          </a:prstGeom>
        </p:spPr>
      </p:pic>
      <p:pic>
        <p:nvPicPr>
          <p:cNvPr id="31" name="Picture 30"/>
          <p:cNvPicPr/>
          <p:nvPr/>
        </p:nvPicPr>
        <p:blipFill>
          <a:blip r:embed="rId23"/>
          <a:stretch>
            <a:fillRect/>
          </a:stretch>
        </p:blipFill>
        <p:spPr>
          <a:xfrm>
            <a:off x="5835260" y="4422502"/>
            <a:ext cx="685800" cy="211931"/>
          </a:xfrm>
          <a:prstGeom prst="rect">
            <a:avLst/>
          </a:prstGeom>
        </p:spPr>
      </p:pic>
      <p:sp>
        <p:nvSpPr>
          <p:cNvPr id="38" name="Shape 264"/>
          <p:cNvSpPr/>
          <p:nvPr/>
        </p:nvSpPr>
        <p:spPr>
          <a:xfrm>
            <a:off x="5144466" y="4826599"/>
            <a:ext cx="685800" cy="326708"/>
          </a:xfrm>
          <a:custGeom>
            <a:avLst/>
            <a:gdLst/>
            <a:ahLst/>
            <a:cxnLst/>
            <a:rect l="0" t="0" r="0" b="0"/>
            <a:pathLst>
              <a:path w="914400" h="435611">
                <a:moveTo>
                  <a:pt x="0" y="72606"/>
                </a:moveTo>
                <a:cubicBezTo>
                  <a:pt x="0" y="32513"/>
                  <a:pt x="32512" y="0"/>
                  <a:pt x="72644" y="0"/>
                </a:cubicBezTo>
                <a:lnTo>
                  <a:pt x="841756" y="0"/>
                </a:lnTo>
                <a:cubicBezTo>
                  <a:pt x="881888" y="0"/>
                  <a:pt x="914400" y="32513"/>
                  <a:pt x="914400" y="72606"/>
                </a:cubicBezTo>
                <a:lnTo>
                  <a:pt x="914400" y="363004"/>
                </a:lnTo>
                <a:cubicBezTo>
                  <a:pt x="914400" y="403111"/>
                  <a:pt x="881888" y="435611"/>
                  <a:pt x="841756" y="435611"/>
                </a:cubicBezTo>
                <a:lnTo>
                  <a:pt x="72644" y="435611"/>
                </a:lnTo>
                <a:cubicBezTo>
                  <a:pt x="32512" y="435611"/>
                  <a:pt x="0" y="403111"/>
                  <a:pt x="0" y="363004"/>
                </a:cubicBezTo>
                <a:close/>
              </a:path>
            </a:pathLst>
          </a:custGeom>
          <a:ln w="6350" cap="flat">
            <a:round/>
          </a:ln>
        </p:spPr>
        <p:style>
          <a:lnRef idx="1">
            <a:srgbClr val="D9D9D9"/>
          </a:lnRef>
          <a:fillRef idx="0">
            <a:srgbClr val="000000">
              <a:alpha val="0"/>
            </a:srgbClr>
          </a:fillRef>
          <a:effectRef idx="0">
            <a:scrgbClr r="0" g="0" b="0"/>
          </a:effectRef>
          <a:fontRef idx="none"/>
        </p:style>
        <p:txBody>
          <a:bodyPr/>
          <a:lstStyle/>
          <a:p>
            <a:pPr defTabSz="685800"/>
            <a:endParaRPr lang="en-US" sz="1350" kern="0">
              <a:solidFill>
                <a:sysClr val="windowText" lastClr="000000"/>
              </a:solidFill>
            </a:endParaRPr>
          </a:p>
        </p:txBody>
      </p:sp>
      <p:sp>
        <p:nvSpPr>
          <p:cNvPr id="39" name="Rectangle 38"/>
          <p:cNvSpPr/>
          <p:nvPr/>
        </p:nvSpPr>
        <p:spPr>
          <a:xfrm>
            <a:off x="5237335" y="4905181"/>
            <a:ext cx="688658" cy="120491"/>
          </a:xfrm>
          <a:prstGeom prst="rect">
            <a:avLst/>
          </a:prstGeom>
          <a:ln>
            <a:noFill/>
          </a:ln>
        </p:spPr>
        <p:txBody>
          <a:bodyPr vert="horz" lIns="0" tIns="0" rIns="0" bIns="0" rtlCol="0">
            <a:noAutofit/>
          </a:bodyPr>
          <a:lstStyle/>
          <a:p>
            <a:pPr defTabSz="685800">
              <a:lnSpc>
                <a:spcPct val="107000"/>
              </a:lnSpc>
              <a:spcAft>
                <a:spcPts val="600"/>
              </a:spcAft>
            </a:pPr>
            <a:r>
              <a:rPr lang="en-US" sz="675" b="1" kern="0">
                <a:solidFill>
                  <a:srgbClr val="595959"/>
                </a:solidFill>
                <a:latin typeface="Calibri" panose="020F0502020204030204" pitchFamily="34" charset="0"/>
                <a:ea typeface="Calibri" panose="020F0502020204030204" pitchFamily="34" charset="0"/>
                <a:cs typeface="Calibri" panose="020F0502020204030204" pitchFamily="34" charset="0"/>
              </a:rPr>
              <a:t>Olympic Forest </a:t>
            </a:r>
            <a:endParaRPr lang="en-US" sz="788" kern="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41" name="Shape 271"/>
          <p:cNvSpPr/>
          <p:nvPr/>
        </p:nvSpPr>
        <p:spPr>
          <a:xfrm>
            <a:off x="7660727" y="4456957"/>
            <a:ext cx="685800" cy="363379"/>
          </a:xfrm>
          <a:custGeom>
            <a:avLst/>
            <a:gdLst/>
            <a:ahLst/>
            <a:cxnLst/>
            <a:rect l="0" t="0" r="0" b="0"/>
            <a:pathLst>
              <a:path w="914400" h="485139">
                <a:moveTo>
                  <a:pt x="0" y="80860"/>
                </a:moveTo>
                <a:cubicBezTo>
                  <a:pt x="0" y="36207"/>
                  <a:pt x="36195" y="0"/>
                  <a:pt x="80899" y="0"/>
                </a:cubicBezTo>
                <a:lnTo>
                  <a:pt x="833501" y="0"/>
                </a:lnTo>
                <a:cubicBezTo>
                  <a:pt x="878205" y="0"/>
                  <a:pt x="914400" y="36207"/>
                  <a:pt x="914400" y="80860"/>
                </a:cubicBezTo>
                <a:lnTo>
                  <a:pt x="914400" y="404279"/>
                </a:lnTo>
                <a:cubicBezTo>
                  <a:pt x="914400" y="448945"/>
                  <a:pt x="878205" y="485139"/>
                  <a:pt x="833501" y="485139"/>
                </a:cubicBezTo>
                <a:lnTo>
                  <a:pt x="80899" y="485139"/>
                </a:lnTo>
                <a:cubicBezTo>
                  <a:pt x="36195" y="485139"/>
                  <a:pt x="0" y="448945"/>
                  <a:pt x="0" y="404279"/>
                </a:cubicBezTo>
                <a:close/>
              </a:path>
            </a:pathLst>
          </a:custGeom>
          <a:ln w="6350" cap="flat">
            <a:round/>
          </a:ln>
        </p:spPr>
        <p:style>
          <a:lnRef idx="1">
            <a:srgbClr val="D9D9D9"/>
          </a:lnRef>
          <a:fillRef idx="0">
            <a:srgbClr val="000000">
              <a:alpha val="0"/>
            </a:srgbClr>
          </a:fillRef>
          <a:effectRef idx="0">
            <a:scrgbClr r="0" g="0" b="0"/>
          </a:effectRef>
          <a:fontRef idx="none"/>
        </p:style>
        <p:txBody>
          <a:bodyPr/>
          <a:lstStyle/>
          <a:p>
            <a:pPr defTabSz="685800"/>
            <a:endParaRPr lang="en-US" sz="1350" kern="0">
              <a:solidFill>
                <a:sysClr val="windowText" lastClr="000000"/>
              </a:solidFill>
            </a:endParaRPr>
          </a:p>
        </p:txBody>
      </p:sp>
      <p:sp>
        <p:nvSpPr>
          <p:cNvPr id="42" name="Rectangle 41"/>
          <p:cNvSpPr/>
          <p:nvPr/>
        </p:nvSpPr>
        <p:spPr>
          <a:xfrm>
            <a:off x="7767305" y="4537920"/>
            <a:ext cx="508159" cy="120491"/>
          </a:xfrm>
          <a:prstGeom prst="rect">
            <a:avLst/>
          </a:prstGeom>
          <a:ln>
            <a:noFill/>
          </a:ln>
        </p:spPr>
        <p:txBody>
          <a:bodyPr vert="horz" lIns="0" tIns="0" rIns="0" bIns="0" rtlCol="0">
            <a:noAutofit/>
          </a:bodyPr>
          <a:lstStyle/>
          <a:p>
            <a:pPr defTabSz="685800">
              <a:lnSpc>
                <a:spcPct val="107000"/>
              </a:lnSpc>
              <a:spcAft>
                <a:spcPts val="600"/>
              </a:spcAft>
            </a:pPr>
            <a:r>
              <a:rPr lang="en-US" sz="675" b="1" kern="0" dirty="0" err="1">
                <a:solidFill>
                  <a:srgbClr val="595959"/>
                </a:solidFill>
                <a:latin typeface="Calibri" panose="020F0502020204030204" pitchFamily="34" charset="0"/>
                <a:ea typeface="Calibri" panose="020F0502020204030204" pitchFamily="34" charset="0"/>
                <a:cs typeface="Calibri" panose="020F0502020204030204" pitchFamily="34" charset="0"/>
              </a:rPr>
              <a:t>Darrington</a:t>
            </a:r>
            <a:r>
              <a:rPr lang="en-US" sz="675" b="1" kern="0" dirty="0">
                <a:solidFill>
                  <a:srgbClr val="595959"/>
                </a:solidFill>
                <a:latin typeface="Calibri" panose="020F0502020204030204" pitchFamily="34" charset="0"/>
                <a:ea typeface="Calibri" panose="020F0502020204030204" pitchFamily="34" charset="0"/>
                <a:cs typeface="Calibri" panose="020F0502020204030204" pitchFamily="34" charset="0"/>
              </a:rPr>
              <a:t> </a:t>
            </a:r>
            <a:endParaRPr lang="en-US" sz="788" kern="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44" name="Rectangle 43"/>
          <p:cNvSpPr/>
          <p:nvPr/>
        </p:nvSpPr>
        <p:spPr>
          <a:xfrm>
            <a:off x="5230667" y="5013488"/>
            <a:ext cx="588645" cy="120491"/>
          </a:xfrm>
          <a:prstGeom prst="rect">
            <a:avLst/>
          </a:prstGeom>
          <a:ln>
            <a:noFill/>
          </a:ln>
        </p:spPr>
        <p:txBody>
          <a:bodyPr vert="horz" lIns="0" tIns="0" rIns="0" bIns="0" rtlCol="0">
            <a:noAutofit/>
          </a:bodyPr>
          <a:lstStyle/>
          <a:p>
            <a:pPr defTabSz="685800">
              <a:lnSpc>
                <a:spcPct val="107000"/>
              </a:lnSpc>
              <a:spcAft>
                <a:spcPts val="600"/>
              </a:spcAft>
            </a:pPr>
            <a:r>
              <a:rPr lang="en-US" sz="675" b="1" kern="0" dirty="0">
                <a:solidFill>
                  <a:srgbClr val="595959"/>
                </a:solidFill>
                <a:latin typeface="Calibri" panose="020F0502020204030204" pitchFamily="34" charset="0"/>
                <a:ea typeface="Calibri" panose="020F0502020204030204" pitchFamily="34" charset="0"/>
                <a:cs typeface="Calibri" panose="020F0502020204030204" pitchFamily="34" charset="0"/>
              </a:rPr>
              <a:t>Collaborative</a:t>
            </a:r>
            <a:endParaRPr lang="en-US" sz="788" kern="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45" name="Rectangle 44"/>
          <p:cNvSpPr/>
          <p:nvPr/>
        </p:nvSpPr>
        <p:spPr>
          <a:xfrm>
            <a:off x="7768669" y="4652760"/>
            <a:ext cx="588645" cy="120491"/>
          </a:xfrm>
          <a:prstGeom prst="rect">
            <a:avLst/>
          </a:prstGeom>
          <a:ln>
            <a:noFill/>
          </a:ln>
        </p:spPr>
        <p:txBody>
          <a:bodyPr vert="horz" lIns="0" tIns="0" rIns="0" bIns="0" rtlCol="0">
            <a:noAutofit/>
          </a:bodyPr>
          <a:lstStyle/>
          <a:p>
            <a:pPr defTabSz="685800">
              <a:lnSpc>
                <a:spcPct val="107000"/>
              </a:lnSpc>
              <a:spcAft>
                <a:spcPts val="600"/>
              </a:spcAft>
            </a:pPr>
            <a:r>
              <a:rPr lang="en-US" sz="675" b="1" kern="0" dirty="0">
                <a:solidFill>
                  <a:srgbClr val="595959"/>
                </a:solidFill>
                <a:latin typeface="Calibri" panose="020F0502020204030204" pitchFamily="34" charset="0"/>
                <a:ea typeface="Calibri" panose="020F0502020204030204" pitchFamily="34" charset="0"/>
                <a:cs typeface="Calibri" panose="020F0502020204030204" pitchFamily="34" charset="0"/>
              </a:rPr>
              <a:t>Collaborative</a:t>
            </a:r>
            <a:endParaRPr lang="en-US" sz="788" kern="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32" name="Content Placeholder 2"/>
          <p:cNvSpPr txBox="1">
            <a:spLocks/>
          </p:cNvSpPr>
          <p:nvPr/>
        </p:nvSpPr>
        <p:spPr>
          <a:xfrm>
            <a:off x="672921" y="715876"/>
            <a:ext cx="3438308" cy="5456324"/>
          </a:xfrm>
          <a:prstGeom prst="rect">
            <a:avLst/>
          </a:prstGeom>
        </p:spPr>
        <p:txBody>
          <a:bodyPr vert="horz" lIns="91440" tIns="45720" rIns="91440" bIns="45720" rtlCol="0" anchor="ctr">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US" sz="2400" dirty="0"/>
              <a:t>The</a:t>
            </a:r>
            <a:r>
              <a:rPr lang="en-US" sz="2400" b="1" dirty="0"/>
              <a:t> Forest and Community Roundtable </a:t>
            </a:r>
            <a:r>
              <a:rPr lang="en-US" sz="2400" dirty="0"/>
              <a:t>is a diverse group of stakeholders and governments who have come together to </a:t>
            </a:r>
            <a:r>
              <a:rPr lang="en-US" sz="2400" u="sng" dirty="0"/>
              <a:t>advocate for investment in locally driven large landscape forest restoration and community preparedness projects </a:t>
            </a:r>
            <a:r>
              <a:rPr lang="en-US" sz="2400" dirty="0"/>
              <a:t>that further our shared goals for improving the resilience of Washington’s communities and forests</a:t>
            </a:r>
            <a:endParaRPr lang="en-US" sz="2400" i="1" dirty="0"/>
          </a:p>
        </p:txBody>
      </p:sp>
    </p:spTree>
    <p:extLst>
      <p:ext uri="{BB962C8B-B14F-4D97-AF65-F5344CB8AC3E}">
        <p14:creationId xmlns:p14="http://schemas.microsoft.com/office/powerpoint/2010/main" val="36702114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328612"/>
            <a:ext cx="9829800" cy="5529264"/>
          </a:xfrm>
          <a:prstGeom prst="rect">
            <a:avLst/>
          </a:prstGeom>
        </p:spPr>
      </p:pic>
    </p:spTree>
    <p:extLst>
      <p:ext uri="{BB962C8B-B14F-4D97-AF65-F5344CB8AC3E}">
        <p14:creationId xmlns:p14="http://schemas.microsoft.com/office/powerpoint/2010/main" val="14268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itle 1"/>
          <p:cNvSpPr>
            <a:spLocks noGrp="1"/>
          </p:cNvSpPr>
          <p:nvPr>
            <p:ph type="title"/>
          </p:nvPr>
        </p:nvSpPr>
        <p:spPr>
          <a:xfrm>
            <a:off x="1676400" y="1295400"/>
            <a:ext cx="7696200" cy="1143000"/>
          </a:xfrm>
        </p:spPr>
        <p:txBody>
          <a:bodyPr>
            <a:noAutofit/>
          </a:bodyPr>
          <a:lstStyle/>
          <a:p>
            <a:r>
              <a:rPr lang="en-US" sz="4000" b="1" dirty="0">
                <a:solidFill>
                  <a:schemeClr val="tx1"/>
                </a:solidFill>
                <a:effectLst>
                  <a:outerShdw blurRad="38100" dist="38100" dir="2700000" algn="tl">
                    <a:srgbClr val="000000">
                      <a:alpha val="43137"/>
                    </a:srgbClr>
                  </a:outerShdw>
                </a:effectLst>
              </a:rPr>
              <a:t>Anchor Forests: </a:t>
            </a:r>
            <a:br>
              <a:rPr lang="en-US" sz="4000" b="1" dirty="0">
                <a:solidFill>
                  <a:schemeClr val="tx1"/>
                </a:solidFill>
                <a:effectLst>
                  <a:outerShdw blurRad="38100" dist="38100" dir="2700000" algn="tl">
                    <a:srgbClr val="000000">
                      <a:alpha val="43137"/>
                    </a:srgbClr>
                  </a:outerShdw>
                </a:effectLst>
              </a:rPr>
            </a:br>
            <a:r>
              <a:rPr lang="en-US" sz="4000" b="1" dirty="0">
                <a:solidFill>
                  <a:schemeClr val="tx1"/>
                </a:solidFill>
                <a:effectLst>
                  <a:outerShdw blurRad="38100" dist="38100" dir="2700000" algn="tl">
                    <a:srgbClr val="000000">
                      <a:alpha val="43137"/>
                    </a:srgbClr>
                  </a:outerShdw>
                </a:effectLst>
              </a:rPr>
              <a:t>   More Than Trees</a:t>
            </a:r>
            <a:br>
              <a:rPr lang="en-US" sz="4000" dirty="0">
                <a:solidFill>
                  <a:schemeClr val="tx1"/>
                </a:solidFill>
                <a:effectLst>
                  <a:outerShdw blurRad="38100" dist="38100" dir="2700000" algn="tl">
                    <a:srgbClr val="000000">
                      <a:alpha val="43137"/>
                    </a:srgbClr>
                  </a:outerShdw>
                </a:effectLst>
              </a:rPr>
            </a:br>
            <a:br>
              <a:rPr lang="en-US" sz="4000" dirty="0">
                <a:solidFill>
                  <a:srgbClr val="FFFF00"/>
                </a:solidFill>
                <a:effectLst>
                  <a:outerShdw blurRad="38100" dist="38100" dir="2700000" algn="tl">
                    <a:srgbClr val="000000">
                      <a:alpha val="43137"/>
                    </a:srgbClr>
                  </a:outerShdw>
                </a:effectLst>
              </a:rPr>
            </a:br>
            <a:endParaRPr lang="en-US" sz="4000" b="1" dirty="0">
              <a:solidFill>
                <a:srgbClr val="FFFF00"/>
              </a:solidFill>
              <a:effectLst>
                <a:outerShdw blurRad="38100" dist="38100" dir="2700000" algn="tl">
                  <a:srgbClr val="000000">
                    <a:alpha val="43137"/>
                  </a:srgbClr>
                </a:outerShdw>
              </a:effectLst>
            </a:endParaRPr>
          </a:p>
        </p:txBody>
      </p:sp>
      <p:pic>
        <p:nvPicPr>
          <p:cNvPr id="44034" name="Content Placeholder 3" descr="forest.jpg"/>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0" y="0"/>
            <a:ext cx="9144000" cy="2514600"/>
          </a:xfrm>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0" y="1981200"/>
            <a:ext cx="9144000" cy="2438400"/>
          </a:xfrm>
          <a:prstGeom prst="rect">
            <a:avLst/>
          </a:prstGeom>
          <a:noFill/>
        </p:spPr>
      </p:pic>
      <p:sp>
        <p:nvSpPr>
          <p:cNvPr id="7" name="TextBox 6"/>
          <p:cNvSpPr txBox="1"/>
          <p:nvPr/>
        </p:nvSpPr>
        <p:spPr>
          <a:xfrm>
            <a:off x="1371600" y="2819400"/>
            <a:ext cx="6553200" cy="954107"/>
          </a:xfrm>
          <a:prstGeom prst="rect">
            <a:avLst/>
          </a:prstGeom>
          <a:noFill/>
        </p:spPr>
        <p:txBody>
          <a:bodyPr wrap="square" rtlCol="0">
            <a:spAutoFit/>
          </a:bodyPr>
          <a:lstStyle/>
          <a:p>
            <a:pPr algn="ctr"/>
            <a:r>
              <a:rPr lang="en-US" sz="2800" dirty="0">
                <a:solidFill>
                  <a:schemeClr val="accent2">
                    <a:lumMod val="60000"/>
                    <a:lumOff val="40000"/>
                  </a:schemeClr>
                </a:solidFill>
              </a:rPr>
              <a:t>Protecting our</a:t>
            </a:r>
          </a:p>
          <a:p>
            <a:pPr algn="ctr"/>
            <a:r>
              <a:rPr lang="en-US" sz="2800" dirty="0">
                <a:solidFill>
                  <a:schemeClr val="accent2">
                    <a:lumMod val="60000"/>
                    <a:lumOff val="40000"/>
                  </a:schemeClr>
                </a:solidFill>
              </a:rPr>
              <a:t>People, Places, Communities </a:t>
            </a:r>
          </a:p>
        </p:txBody>
      </p:sp>
      <p:pic>
        <p:nvPicPr>
          <p:cNvPr id="8" name="Content Placeholder 3" descr="2849235859_e4ec93e2cf.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0" y="4191000"/>
            <a:ext cx="1775524" cy="2667000"/>
          </a:xfrm>
          <a:prstGeom prst="rect">
            <a:avLst/>
          </a:prstGeom>
        </p:spPr>
      </p:pic>
      <p:pic>
        <p:nvPicPr>
          <p:cNvPr id="9" name="Picture 4" descr="logger.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52600" y="4191000"/>
            <a:ext cx="2980606" cy="2667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xtLst/>
        </p:spPr>
      </p:pic>
      <p:pic>
        <p:nvPicPr>
          <p:cNvPr id="11" name="Picture 10" descr="ukiah-mill-workers.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15200" y="4191000"/>
            <a:ext cx="1828800"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 y="576617"/>
            <a:ext cx="9084788" cy="1437566"/>
          </a:xfrm>
          <a:prstGeom prst="rect">
            <a:avLst/>
          </a:prstGeom>
        </p:spPr>
      </p:pic>
      <p:pic>
        <p:nvPicPr>
          <p:cNvPr id="6" name="Picture 5"/>
          <p:cNvPicPr>
            <a:picLocks noChangeAspect="1"/>
          </p:cNvPicPr>
          <p:nvPr/>
        </p:nvPicPr>
        <p:blipFill>
          <a:blip r:embed="rId9"/>
          <a:stretch>
            <a:fillRect/>
          </a:stretch>
        </p:blipFill>
        <p:spPr>
          <a:xfrm>
            <a:off x="4384125" y="4175156"/>
            <a:ext cx="3249450" cy="2133785"/>
          </a:xfrm>
          <a:prstGeom prst="rect">
            <a:avLst/>
          </a:prstGeom>
        </p:spPr>
      </p:pic>
      <p:pic>
        <p:nvPicPr>
          <p:cNvPr id="12" name="Picture 7" descr="big-chinook-salmon_2247.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59015" y="4837093"/>
            <a:ext cx="3754918" cy="231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4590529"/>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laura.potash\Box Sync\LANDS\Partnerships and Collaboratives\Tapash Sustainable Forest Collaborative\Logos 2016+\tapash-logo-horizontal.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1" y="457198"/>
            <a:ext cx="8669776" cy="1752602"/>
          </a:xfrm>
          <a:prstGeom prst="rect">
            <a:avLst/>
          </a:prstGeom>
          <a:noFill/>
          <a:ln>
            <a:noFill/>
          </a:ln>
        </p:spPr>
      </p:pic>
      <p:sp>
        <p:nvSpPr>
          <p:cNvPr id="6" name="TextBox 5"/>
          <p:cNvSpPr txBox="1"/>
          <p:nvPr/>
        </p:nvSpPr>
        <p:spPr>
          <a:xfrm>
            <a:off x="239139" y="2087793"/>
            <a:ext cx="8583038" cy="1384995"/>
          </a:xfrm>
          <a:prstGeom prst="rect">
            <a:avLst/>
          </a:prstGeom>
          <a:noFill/>
        </p:spPr>
        <p:txBody>
          <a:bodyPr wrap="square" rtlCol="0">
            <a:spAutoFit/>
          </a:bodyPr>
          <a:lstStyle/>
          <a:p>
            <a:pPr lvl="0" algn="ctr">
              <a:spcBef>
                <a:spcPct val="0"/>
              </a:spcBef>
              <a:defRPr/>
            </a:pPr>
            <a:endParaRPr lang="en-US" sz="2400" b="1" dirty="0"/>
          </a:p>
          <a:p>
            <a:pPr lvl="0" algn="ctr">
              <a:spcBef>
                <a:spcPct val="0"/>
              </a:spcBef>
              <a:defRPr/>
            </a:pPr>
            <a:r>
              <a:rPr lang="en-US" sz="2000" b="1" dirty="0"/>
              <a:t>laura.potash@tnc.org</a:t>
            </a:r>
          </a:p>
          <a:p>
            <a:pPr lvl="0" algn="ctr">
              <a:spcBef>
                <a:spcPct val="0"/>
              </a:spcBef>
              <a:defRPr/>
            </a:pPr>
            <a:r>
              <a:rPr lang="en-US" sz="2000" b="1" dirty="0"/>
              <a:t>206-678-7866</a:t>
            </a:r>
          </a:p>
          <a:p>
            <a:pPr lvl="0" algn="ctr">
              <a:spcBef>
                <a:spcPct val="0"/>
              </a:spcBef>
              <a:defRPr/>
            </a:pPr>
            <a:r>
              <a:rPr lang="en-US" sz="2000" b="1" dirty="0"/>
              <a:t>www.tapash.org </a:t>
            </a:r>
          </a:p>
        </p:txBody>
      </p:sp>
      <p:pic>
        <p:nvPicPr>
          <p:cNvPr id="4" name="Picture 3"/>
          <p:cNvPicPr>
            <a:picLocks noChangeAspect="1"/>
          </p:cNvPicPr>
          <p:nvPr/>
        </p:nvPicPr>
        <p:blipFill>
          <a:blip r:embed="rId4"/>
          <a:stretch>
            <a:fillRect/>
          </a:stretch>
        </p:blipFill>
        <p:spPr>
          <a:xfrm>
            <a:off x="304800" y="4469886"/>
            <a:ext cx="2782111" cy="1621312"/>
          </a:xfrm>
          <a:prstGeom prst="rect">
            <a:avLst/>
          </a:prstGeom>
        </p:spPr>
      </p:pic>
      <p:pic>
        <p:nvPicPr>
          <p:cNvPr id="7" name="Picture 6"/>
          <p:cNvPicPr>
            <a:picLocks noChangeAspect="1"/>
          </p:cNvPicPr>
          <p:nvPr/>
        </p:nvPicPr>
        <p:blipFill>
          <a:blip r:embed="rId5"/>
          <a:stretch>
            <a:fillRect/>
          </a:stretch>
        </p:blipFill>
        <p:spPr>
          <a:xfrm>
            <a:off x="3200400" y="4398072"/>
            <a:ext cx="2438400" cy="1827740"/>
          </a:xfrm>
          <a:prstGeom prst="rect">
            <a:avLst/>
          </a:prstGeom>
        </p:spPr>
      </p:pic>
      <p:pic>
        <p:nvPicPr>
          <p:cNvPr id="8" name="Picture 7"/>
          <p:cNvPicPr>
            <a:picLocks noChangeAspect="1"/>
          </p:cNvPicPr>
          <p:nvPr/>
        </p:nvPicPr>
        <p:blipFill>
          <a:blip r:embed="rId6"/>
          <a:stretch>
            <a:fillRect/>
          </a:stretch>
        </p:blipFill>
        <p:spPr>
          <a:xfrm>
            <a:off x="5793653" y="4398072"/>
            <a:ext cx="3028524" cy="1764940"/>
          </a:xfrm>
          <a:prstGeom prst="rect">
            <a:avLst/>
          </a:prstGeom>
        </p:spPr>
      </p:pic>
    </p:spTree>
    <p:extLst>
      <p:ext uri="{BB962C8B-B14F-4D97-AF65-F5344CB8AC3E}">
        <p14:creationId xmlns:p14="http://schemas.microsoft.com/office/powerpoint/2010/main" val="4234466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62199" y="382253"/>
            <a:ext cx="4343400" cy="76888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527" y="5105400"/>
            <a:ext cx="8792745" cy="1116832"/>
          </a:xfrm>
          <a:prstGeom prst="rect">
            <a:avLst/>
          </a:prstGeom>
        </p:spPr>
      </p:pic>
      <p:sp>
        <p:nvSpPr>
          <p:cNvPr id="5" name="TextBox 4"/>
          <p:cNvSpPr txBox="1"/>
          <p:nvPr/>
        </p:nvSpPr>
        <p:spPr>
          <a:xfrm>
            <a:off x="814971" y="1752600"/>
            <a:ext cx="7620000" cy="2862322"/>
          </a:xfrm>
          <a:prstGeom prst="rect">
            <a:avLst/>
          </a:prstGeom>
          <a:noFill/>
        </p:spPr>
        <p:txBody>
          <a:bodyPr wrap="square" rtlCol="0">
            <a:spAutoFit/>
          </a:bodyPr>
          <a:lstStyle/>
          <a:p>
            <a:r>
              <a:rPr lang="en-US" dirty="0"/>
              <a:t>The Tapash executive board is comprised of 5 Decision Makers who represent 5 major landowners in the central Washington Cascades.</a:t>
            </a:r>
          </a:p>
          <a:p>
            <a:endParaRPr lang="en-US" dirty="0"/>
          </a:p>
          <a:p>
            <a:pPr marL="285750" indent="-285750">
              <a:buFont typeface="Arial" panose="020B0604020202020204" pitchFamily="34" charset="0"/>
              <a:buChar char="•"/>
            </a:pPr>
            <a:r>
              <a:rPr lang="en-US" dirty="0"/>
              <a:t>US Forest Service: Jason Kuiken</a:t>
            </a:r>
          </a:p>
          <a:p>
            <a:pPr marL="285750" indent="-285750">
              <a:buFont typeface="Arial" panose="020B0604020202020204" pitchFamily="34" charset="0"/>
              <a:buChar char="•"/>
            </a:pPr>
            <a:r>
              <a:rPr lang="en-US" dirty="0"/>
              <a:t>WA Dept. of Natural Resources: Larry Leach</a:t>
            </a:r>
          </a:p>
          <a:p>
            <a:pPr marL="285750" indent="-285750">
              <a:buFont typeface="Arial" panose="020B0604020202020204" pitchFamily="34" charset="0"/>
              <a:buChar char="•"/>
            </a:pPr>
            <a:r>
              <a:rPr lang="en-US" dirty="0"/>
              <a:t>Yakama Nation: Steve Andringa</a:t>
            </a:r>
          </a:p>
          <a:p>
            <a:pPr marL="285750" indent="-285750">
              <a:buFont typeface="Arial" panose="020B0604020202020204" pitchFamily="34" charset="0"/>
              <a:buChar char="•"/>
            </a:pPr>
            <a:r>
              <a:rPr lang="en-US" dirty="0"/>
              <a:t>WA Dept. of Fish and Wildlife: Scott McCorquodale</a:t>
            </a:r>
          </a:p>
          <a:p>
            <a:pPr marL="285750" indent="-285750">
              <a:buFont typeface="Arial" panose="020B0604020202020204" pitchFamily="34" charset="0"/>
              <a:buChar char="•"/>
            </a:pPr>
            <a:r>
              <a:rPr lang="en-US" dirty="0"/>
              <a:t>The Nature Conservancy: James Schroeder</a:t>
            </a:r>
          </a:p>
          <a:p>
            <a:endParaRPr lang="en-US" dirty="0"/>
          </a:p>
          <a:p>
            <a:endParaRPr lang="en-US" dirty="0"/>
          </a:p>
        </p:txBody>
      </p:sp>
    </p:spTree>
    <p:extLst>
      <p:ext uri="{BB962C8B-B14F-4D97-AF65-F5344CB8AC3E}">
        <p14:creationId xmlns:p14="http://schemas.microsoft.com/office/powerpoint/2010/main" val="3774165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laura.potash\Box Sync\LANDS\Partnerships and Collaboratives\Tapash Sustainable Forest Collaborative\Logos 2016+\tapash-logo-horizontal.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457200"/>
            <a:ext cx="5562600" cy="762000"/>
          </a:xfrm>
          <a:prstGeom prst="rect">
            <a:avLst/>
          </a:prstGeom>
          <a:noFill/>
          <a:ln>
            <a:noFill/>
          </a:ln>
        </p:spPr>
      </p:pic>
      <p:sp>
        <p:nvSpPr>
          <p:cNvPr id="4" name="TextBox 3"/>
          <p:cNvSpPr txBox="1"/>
          <p:nvPr/>
        </p:nvSpPr>
        <p:spPr>
          <a:xfrm>
            <a:off x="457200" y="1752600"/>
            <a:ext cx="8305800" cy="5355312"/>
          </a:xfrm>
          <a:prstGeom prst="rect">
            <a:avLst/>
          </a:prstGeom>
          <a:noFill/>
        </p:spPr>
        <p:txBody>
          <a:bodyPr wrap="square" rtlCol="0">
            <a:spAutoFit/>
          </a:bodyPr>
          <a:lstStyle/>
          <a:p>
            <a:r>
              <a:rPr lang="en-US" sz="2400" b="1" dirty="0">
                <a:solidFill>
                  <a:srgbClr val="00B050"/>
                </a:solidFill>
              </a:rPr>
              <a:t>Why is there a concern about forests in central Washington? </a:t>
            </a:r>
          </a:p>
          <a:p>
            <a:endParaRPr lang="en-US" sz="2400" b="1" dirty="0"/>
          </a:p>
          <a:p>
            <a:r>
              <a:rPr lang="en-US" sz="2400" b="1" dirty="0">
                <a:solidFill>
                  <a:schemeClr val="accent6">
                    <a:lumMod val="75000"/>
                  </a:schemeClr>
                </a:solidFill>
              </a:rPr>
              <a:t>What events triggered the formation of Tapash? </a:t>
            </a:r>
          </a:p>
          <a:p>
            <a:endParaRPr lang="en-US" sz="2400" b="1" dirty="0"/>
          </a:p>
          <a:p>
            <a:r>
              <a:rPr lang="en-US" sz="2400" b="1" dirty="0">
                <a:solidFill>
                  <a:srgbClr val="00B050"/>
                </a:solidFill>
              </a:rPr>
              <a:t>Where is the Tapash landscape? </a:t>
            </a:r>
          </a:p>
          <a:p>
            <a:endParaRPr lang="en-US" sz="2400" b="1" dirty="0"/>
          </a:p>
          <a:p>
            <a:r>
              <a:rPr lang="en-US" sz="2400" b="1" dirty="0">
                <a:solidFill>
                  <a:schemeClr val="accent6">
                    <a:lumMod val="75000"/>
                  </a:schemeClr>
                </a:solidFill>
              </a:rPr>
              <a:t>Our mission and how we are organized. </a:t>
            </a:r>
          </a:p>
          <a:p>
            <a:endParaRPr lang="en-US" sz="2400" b="1" dirty="0"/>
          </a:p>
          <a:p>
            <a:r>
              <a:rPr lang="en-US" sz="2400" b="1" dirty="0">
                <a:solidFill>
                  <a:srgbClr val="00B050"/>
                </a:solidFill>
              </a:rPr>
              <a:t>How we are accomplishing our goals.</a:t>
            </a:r>
          </a:p>
          <a:p>
            <a:endParaRPr lang="en-US" sz="2400" b="1" dirty="0">
              <a:solidFill>
                <a:srgbClr val="00B050"/>
              </a:solidFill>
            </a:endParaRPr>
          </a:p>
          <a:p>
            <a:r>
              <a:rPr lang="en-US" sz="2400" b="1" dirty="0">
                <a:solidFill>
                  <a:schemeClr val="accent6">
                    <a:lumMod val="75000"/>
                  </a:schemeClr>
                </a:solidFill>
              </a:rPr>
              <a:t>Collaborating with collaboratives. </a:t>
            </a:r>
          </a:p>
          <a:p>
            <a:endParaRPr lang="en-US" dirty="0"/>
          </a:p>
          <a:p>
            <a:endParaRPr lang="en-US" dirty="0"/>
          </a:p>
          <a:p>
            <a:endParaRPr lang="en-US" dirty="0"/>
          </a:p>
        </p:txBody>
      </p:sp>
    </p:spTree>
    <p:extLst>
      <p:ext uri="{BB962C8B-B14F-4D97-AF65-F5344CB8AC3E}">
        <p14:creationId xmlns:p14="http://schemas.microsoft.com/office/powerpoint/2010/main" val="1014843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 y="-914400"/>
            <a:ext cx="9573910" cy="7161600"/>
          </a:xfrm>
          <a:prstGeom prst="rect">
            <a:avLst/>
          </a:prstGeom>
        </p:spPr>
      </p:pic>
      <p:sp>
        <p:nvSpPr>
          <p:cNvPr id="3" name="TextBox 2"/>
          <p:cNvSpPr txBox="1"/>
          <p:nvPr/>
        </p:nvSpPr>
        <p:spPr>
          <a:xfrm>
            <a:off x="152400" y="6400800"/>
            <a:ext cx="4343400" cy="369332"/>
          </a:xfrm>
          <a:prstGeom prst="rect">
            <a:avLst/>
          </a:prstGeom>
          <a:noFill/>
        </p:spPr>
        <p:txBody>
          <a:bodyPr wrap="square" rtlCol="0">
            <a:spAutoFit/>
          </a:bodyPr>
          <a:lstStyle/>
          <a:p>
            <a:r>
              <a:rPr lang="en-US" b="1" dirty="0"/>
              <a:t>DNR Forest Health Report 2014</a:t>
            </a:r>
          </a:p>
        </p:txBody>
      </p:sp>
    </p:spTree>
    <p:extLst>
      <p:ext uri="{BB962C8B-B14F-4D97-AF65-F5344CB8AC3E}">
        <p14:creationId xmlns:p14="http://schemas.microsoft.com/office/powerpoint/2010/main" val="977607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6" name="Content Placeholder 5" descr="IMG_0095 (1).PNG"/>
          <p:cNvPicPr>
            <a:picLocks noGrp="1" noChangeAspect="1"/>
          </p:cNvPicPr>
          <p:nvPr>
            <p:ph sz="quarter" idx="1"/>
          </p:nvPr>
        </p:nvPicPr>
        <p:blipFill>
          <a:blip r:embed="rId3" cstate="print"/>
          <a:srcRect t="12500" b="12500"/>
          <a:stretch>
            <a:fillRect/>
          </a:stretch>
        </p:blipFill>
        <p:spPr>
          <a:xfrm>
            <a:off x="-1" y="1752600"/>
            <a:ext cx="9144001" cy="5105400"/>
          </a:xfrm>
        </p:spPr>
      </p:pic>
      <p:sp>
        <p:nvSpPr>
          <p:cNvPr id="7" name="TextBox 6"/>
          <p:cNvSpPr txBox="1"/>
          <p:nvPr/>
        </p:nvSpPr>
        <p:spPr>
          <a:xfrm>
            <a:off x="457200" y="304800"/>
            <a:ext cx="6172200" cy="95410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rPr>
              <a:t>2015 Cougar Creek Fire  -  55,000 Ac</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rPr>
              <a:t>Yakama Reservation</a:t>
            </a:r>
          </a:p>
        </p:txBody>
      </p:sp>
    </p:spTree>
    <p:extLst>
      <p:ext uri="{BB962C8B-B14F-4D97-AF65-F5344CB8AC3E}">
        <p14:creationId xmlns:p14="http://schemas.microsoft.com/office/powerpoint/2010/main" val="1695430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400" y="152400"/>
            <a:ext cx="11108268" cy="6248400"/>
          </a:xfrm>
          <a:prstGeom prst="rect">
            <a:avLst/>
          </a:prstGeom>
        </p:spPr>
      </p:pic>
      <p:sp>
        <p:nvSpPr>
          <p:cNvPr id="4" name="TextBox 3"/>
          <p:cNvSpPr txBox="1"/>
          <p:nvPr/>
        </p:nvSpPr>
        <p:spPr>
          <a:xfrm>
            <a:off x="7848600" y="5486400"/>
            <a:ext cx="4436532" cy="646331"/>
          </a:xfrm>
          <a:prstGeom prst="rect">
            <a:avLst/>
          </a:prstGeom>
          <a:noFill/>
        </p:spPr>
        <p:txBody>
          <a:bodyPr wrap="square" rtlCol="0">
            <a:spAutoFit/>
          </a:bodyPr>
          <a:lstStyle/>
          <a:p>
            <a:r>
              <a:rPr lang="en-US" dirty="0">
                <a:solidFill>
                  <a:schemeClr val="bg1"/>
                </a:solidFill>
              </a:rPr>
              <a:t>Photo courtesy of Scott Nicolai </a:t>
            </a:r>
          </a:p>
          <a:p>
            <a:r>
              <a:rPr lang="en-US" dirty="0">
                <a:solidFill>
                  <a:schemeClr val="bg1"/>
                </a:solidFill>
              </a:rPr>
              <a:t>Yakama Nation Fisheries</a:t>
            </a:r>
          </a:p>
        </p:txBody>
      </p:sp>
    </p:spTree>
    <p:extLst>
      <p:ext uri="{BB962C8B-B14F-4D97-AF65-F5344CB8AC3E}">
        <p14:creationId xmlns:p14="http://schemas.microsoft.com/office/powerpoint/2010/main" val="3864473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
          </p:nvPr>
        </p:nvPicPr>
        <p:blipFill rotWithShape="1">
          <a:blip r:embed="rId3" cstate="print">
            <a:extLst>
              <a:ext uri="{28A0092B-C50C-407E-A947-70E740481C1C}">
                <a14:useLocalDpi xmlns:a14="http://schemas.microsoft.com/office/drawing/2010/main" val="0"/>
              </a:ext>
            </a:extLst>
          </a:blip>
          <a:srcRect l="11524" r="-1"/>
          <a:stretch/>
        </p:blipFill>
        <p:spPr>
          <a:xfrm>
            <a:off x="457200" y="228600"/>
            <a:ext cx="8216275" cy="6172200"/>
          </a:xfrm>
          <a:prstGeom prst="rect">
            <a:avLst/>
          </a:prstGeom>
        </p:spPr>
      </p:pic>
      <p:pic>
        <p:nvPicPr>
          <p:cNvPr id="6" name="Picture 8" descr="tietonsign"/>
          <p:cNvPicPr>
            <a:picLocks noChangeAspect="1" noChangeArrowheads="1"/>
          </p:cNvPicPr>
          <p:nvPr/>
        </p:nvPicPr>
        <p:blipFill>
          <a:blip r:embed="rId4">
            <a:lum bright="-24000" contrast="36000"/>
            <a:extLst>
              <a:ext uri="{28A0092B-C50C-407E-A947-70E740481C1C}">
                <a14:useLocalDpi xmlns:a14="http://schemas.microsoft.com/office/drawing/2010/main" val="0"/>
              </a:ext>
            </a:extLst>
          </a:blip>
          <a:srcRect l="48035" t="26855" r="9354" b="48177"/>
          <a:stretch>
            <a:fillRect/>
          </a:stretch>
        </p:blipFill>
        <p:spPr bwMode="auto">
          <a:xfrm>
            <a:off x="2658151" y="1872053"/>
            <a:ext cx="3814371" cy="345273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14400" y="457200"/>
            <a:ext cx="3962400" cy="381000"/>
          </a:xfrm>
          <a:prstGeom prst="rect">
            <a:avLst/>
          </a:prstGeom>
          <a:noFill/>
        </p:spPr>
        <p:txBody>
          <a:bodyPr wrap="square" rtlCol="0">
            <a:spAutoFit/>
          </a:bodyPr>
          <a:lstStyle/>
          <a:p>
            <a:r>
              <a:rPr lang="en-US" dirty="0"/>
              <a:t>A brief history of the Collaborative…</a:t>
            </a:r>
          </a:p>
        </p:txBody>
      </p:sp>
    </p:spTree>
    <p:extLst>
      <p:ext uri="{BB962C8B-B14F-4D97-AF65-F5344CB8AC3E}">
        <p14:creationId xmlns:p14="http://schemas.microsoft.com/office/powerpoint/2010/main" val="384158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0200" y="457200"/>
            <a:ext cx="5562600" cy="4278094"/>
          </a:xfrm>
          <a:prstGeom prst="rect">
            <a:avLst/>
          </a:prstGeom>
        </p:spPr>
        <p:txBody>
          <a:bodyPr wrap="square">
            <a:spAutoFit/>
          </a:bodyPr>
          <a:lstStyle/>
          <a:p>
            <a:r>
              <a:rPr lang="en-US" sz="1600" b="1" dirty="0"/>
              <a:t>2003</a:t>
            </a:r>
            <a:r>
              <a:rPr lang="en-US" sz="1600" dirty="0"/>
              <a:t>: </a:t>
            </a:r>
            <a:r>
              <a:rPr lang="en-US" sz="1600" b="1" dirty="0"/>
              <a:t>TNC and Rocky Mountain Elk Foundation </a:t>
            </a:r>
            <a:r>
              <a:rPr lang="en-US" sz="1600" dirty="0"/>
              <a:t>work together to purchase over </a:t>
            </a:r>
            <a:r>
              <a:rPr lang="en-US" sz="1600" b="1" dirty="0"/>
              <a:t>10,000 acres </a:t>
            </a:r>
            <a:r>
              <a:rPr lang="en-US" sz="1600" dirty="0"/>
              <a:t>in </a:t>
            </a:r>
            <a:r>
              <a:rPr lang="en-US" sz="1600" dirty="0" err="1"/>
              <a:t>Tieton</a:t>
            </a:r>
            <a:r>
              <a:rPr lang="en-US" sz="1600" dirty="0"/>
              <a:t> Canyon from Plum Creek Timber</a:t>
            </a:r>
          </a:p>
          <a:p>
            <a:endParaRPr lang="en-US" sz="1600" dirty="0"/>
          </a:p>
          <a:p>
            <a:endParaRPr lang="en-US" sz="1600" dirty="0"/>
          </a:p>
          <a:p>
            <a:r>
              <a:rPr lang="en-US" sz="1600" b="1" dirty="0"/>
              <a:t>2006</a:t>
            </a:r>
            <a:r>
              <a:rPr lang="en-US" sz="1600" dirty="0"/>
              <a:t>: </a:t>
            </a:r>
            <a:r>
              <a:rPr lang="en-US" sz="1600" b="1" dirty="0"/>
              <a:t>TNC collaborates with WDFW </a:t>
            </a:r>
            <a:r>
              <a:rPr lang="en-US" sz="1600" dirty="0"/>
              <a:t>to transfer all but 640 acres to WDFW Oak Creek Wildlife Area. </a:t>
            </a:r>
          </a:p>
          <a:p>
            <a:endParaRPr lang="en-US" sz="1600" dirty="0"/>
          </a:p>
          <a:p>
            <a:endParaRPr lang="en-US" sz="1600" dirty="0"/>
          </a:p>
          <a:p>
            <a:r>
              <a:rPr lang="en-US" sz="1600" b="1" dirty="0"/>
              <a:t>2007</a:t>
            </a:r>
            <a:r>
              <a:rPr lang="en-US" sz="1600" dirty="0"/>
              <a:t>: </a:t>
            </a:r>
            <a:r>
              <a:rPr lang="en-US" sz="1600" dirty="0" err="1"/>
              <a:t>Tieton</a:t>
            </a:r>
            <a:r>
              <a:rPr lang="en-US" sz="1600" dirty="0"/>
              <a:t> Conservation Action Plan (CAP) sessions lead </a:t>
            </a:r>
          </a:p>
          <a:p>
            <a:r>
              <a:rPr lang="en-US" sz="1600" dirty="0"/>
              <a:t>to </a:t>
            </a:r>
            <a:r>
              <a:rPr lang="en-US" sz="1600" b="1" dirty="0"/>
              <a:t>memorandum of understanding </a:t>
            </a:r>
            <a:r>
              <a:rPr lang="en-US" sz="1600" dirty="0"/>
              <a:t>that facilitates land managers to work together across ownership boundaries</a:t>
            </a:r>
          </a:p>
          <a:p>
            <a:endParaRPr lang="en-US" sz="1600" dirty="0"/>
          </a:p>
          <a:p>
            <a:endParaRPr lang="en-US" sz="1600" dirty="0"/>
          </a:p>
          <a:p>
            <a:r>
              <a:rPr lang="en-US" sz="1600" b="1" dirty="0"/>
              <a:t>2007-2008</a:t>
            </a:r>
            <a:r>
              <a:rPr lang="en-US" sz="1600" dirty="0"/>
              <a:t>: The </a:t>
            </a:r>
            <a:r>
              <a:rPr lang="en-US" sz="1600" dirty="0" err="1"/>
              <a:t>Tieton</a:t>
            </a:r>
            <a:r>
              <a:rPr lang="en-US" sz="1600" dirty="0"/>
              <a:t> Collaborative expands its scope to include the Yakama Nation and is renamed the </a:t>
            </a:r>
            <a:r>
              <a:rPr lang="en-US" sz="1600" b="1" dirty="0"/>
              <a:t>Tapash Sustainable Forest Collaborative </a:t>
            </a:r>
          </a:p>
        </p:txBody>
      </p:sp>
      <p:pic>
        <p:nvPicPr>
          <p:cNvPr id="4" name="Picture 3" descr="C:\Users\laura.potash\Box Sync\LANDS\Partnerships and Collaboratives\Tapash Sustainable Forest Collaborative\Logos 2016+\tapash letterhead new.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4876800"/>
            <a:ext cx="8585200" cy="1124490"/>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7233" y="685800"/>
            <a:ext cx="2710366" cy="2667000"/>
          </a:xfrm>
          <a:prstGeom prst="rect">
            <a:avLst/>
          </a:prstGeom>
        </p:spPr>
      </p:pic>
    </p:spTree>
    <p:extLst>
      <p:ext uri="{BB962C8B-B14F-4D97-AF65-F5344CB8AC3E}">
        <p14:creationId xmlns:p14="http://schemas.microsoft.com/office/powerpoint/2010/main" val="172619107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7155</TotalTime>
  <Words>1115</Words>
  <Application>Microsoft Office PowerPoint</Application>
  <PresentationFormat>On-screen Show (4:3)</PresentationFormat>
  <Paragraphs>158</Paragraphs>
  <Slides>29</Slides>
  <Notes>21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29</vt:i4>
      </vt:variant>
    </vt:vector>
  </HeadingPairs>
  <TitlesOfParts>
    <vt:vector size="40" baseType="lpstr">
      <vt:lpstr>Arial</vt:lpstr>
      <vt:lpstr>Arial Black</vt:lpstr>
      <vt:lpstr>Calibri</vt:lpstr>
      <vt:lpstr>Calibri Light</vt:lpstr>
      <vt:lpstr>Garamond</vt:lpstr>
      <vt:lpstr>Georgia</vt:lpstr>
      <vt:lpstr>Times New Roman</vt:lpstr>
      <vt:lpstr>Wingdings</vt:lpstr>
      <vt:lpstr>Wingdings 2</vt:lpstr>
      <vt:lpstr>Civic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Washington State Forest Collaboratives</vt:lpstr>
      <vt:lpstr>PowerPoint Presentation</vt:lpstr>
      <vt:lpstr>PowerPoint Presentation</vt:lpstr>
      <vt:lpstr>Anchor Forests:     More Than Trees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ForDev1</dc:creator>
  <cp:lastModifiedBy>Laura Potash</cp:lastModifiedBy>
  <cp:revision>233</cp:revision>
  <dcterms:created xsi:type="dcterms:W3CDTF">2014-05-05T22:23:15Z</dcterms:created>
  <dcterms:modified xsi:type="dcterms:W3CDTF">2017-04-20T18:30:35Z</dcterms:modified>
</cp:coreProperties>
</file>